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1.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2.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3.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4.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5.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7.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8.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9.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1.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2.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3.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4.xml" ContentType="application/vnd.openxmlformats-officedocument.drawingml.chart+xml"/>
  <Override PartName="/ppt/charts/style63.xml" ContentType="application/vnd.ms-office.chartstyle+xml"/>
  <Override PartName="/ppt/charts/colors6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handoutMasterIdLst>
    <p:handoutMasterId r:id="rId155"/>
  </p:handoutMasterIdLst>
  <p:sldIdLst>
    <p:sldId id="393" r:id="rId2"/>
    <p:sldId id="423" r:id="rId3"/>
    <p:sldId id="404" r:id="rId4"/>
    <p:sldId id="405" r:id="rId5"/>
    <p:sldId id="406" r:id="rId6"/>
    <p:sldId id="395" r:id="rId7"/>
    <p:sldId id="407" r:id="rId8"/>
    <p:sldId id="396" r:id="rId9"/>
    <p:sldId id="397" r:id="rId10"/>
    <p:sldId id="408" r:id="rId11"/>
    <p:sldId id="398" r:id="rId12"/>
    <p:sldId id="424" r:id="rId13"/>
    <p:sldId id="256" r:id="rId14"/>
    <p:sldId id="389" r:id="rId15"/>
    <p:sldId id="330" r:id="rId16"/>
    <p:sldId id="331" r:id="rId17"/>
    <p:sldId id="332" r:id="rId18"/>
    <p:sldId id="333" r:id="rId19"/>
    <p:sldId id="334" r:id="rId20"/>
    <p:sldId id="335" r:id="rId21"/>
    <p:sldId id="336"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3" r:id="rId59"/>
    <p:sldId id="412" r:id="rId60"/>
    <p:sldId id="413" r:id="rId61"/>
    <p:sldId id="420" r:id="rId62"/>
    <p:sldId id="414" r:id="rId63"/>
    <p:sldId id="421" r:id="rId64"/>
    <p:sldId id="415" r:id="rId65"/>
    <p:sldId id="422" r:id="rId66"/>
    <p:sldId id="416" r:id="rId67"/>
    <p:sldId id="418" r:id="rId68"/>
    <p:sldId id="376" r:id="rId69"/>
    <p:sldId id="378" r:id="rId70"/>
    <p:sldId id="379" r:id="rId71"/>
    <p:sldId id="380" r:id="rId72"/>
    <p:sldId id="381" r:id="rId73"/>
    <p:sldId id="383" r:id="rId74"/>
    <p:sldId id="384" r:id="rId75"/>
    <p:sldId id="272" r:id="rId76"/>
    <p:sldId id="273" r:id="rId77"/>
    <p:sldId id="274" r:id="rId78"/>
    <p:sldId id="275" r:id="rId79"/>
    <p:sldId id="286" r:id="rId80"/>
    <p:sldId id="276" r:id="rId81"/>
    <p:sldId id="391" r:id="rId82"/>
    <p:sldId id="285" r:id="rId83"/>
    <p:sldId id="392" r:id="rId84"/>
    <p:sldId id="278" r:id="rId85"/>
    <p:sldId id="279" r:id="rId86"/>
    <p:sldId id="280" r:id="rId87"/>
    <p:sldId id="282" r:id="rId88"/>
    <p:sldId id="283" r:id="rId89"/>
    <p:sldId id="284" r:id="rId90"/>
    <p:sldId id="464" r:id="rId91"/>
    <p:sldId id="299" r:id="rId92"/>
    <p:sldId id="300" r:id="rId93"/>
    <p:sldId id="301" r:id="rId94"/>
    <p:sldId id="302" r:id="rId95"/>
    <p:sldId id="303" r:id="rId96"/>
    <p:sldId id="304" r:id="rId97"/>
    <p:sldId id="305" r:id="rId98"/>
    <p:sldId id="306" r:id="rId99"/>
    <p:sldId id="307" r:id="rId100"/>
    <p:sldId id="308" r:id="rId101"/>
    <p:sldId id="467" r:id="rId102"/>
    <p:sldId id="426" r:id="rId103"/>
    <p:sldId id="481" r:id="rId104"/>
    <p:sldId id="482" r:id="rId105"/>
    <p:sldId id="483" r:id="rId106"/>
    <p:sldId id="427" r:id="rId107"/>
    <p:sldId id="428" r:id="rId108"/>
    <p:sldId id="429" r:id="rId109"/>
    <p:sldId id="430" r:id="rId110"/>
    <p:sldId id="431" r:id="rId111"/>
    <p:sldId id="432" r:id="rId112"/>
    <p:sldId id="433" r:id="rId113"/>
    <p:sldId id="434" r:id="rId114"/>
    <p:sldId id="435" r:id="rId115"/>
    <p:sldId id="436" r:id="rId116"/>
    <p:sldId id="437" r:id="rId117"/>
    <p:sldId id="438" r:id="rId118"/>
    <p:sldId id="439" r:id="rId119"/>
    <p:sldId id="440" r:id="rId120"/>
    <p:sldId id="441" r:id="rId121"/>
    <p:sldId id="442" r:id="rId122"/>
    <p:sldId id="443" r:id="rId123"/>
    <p:sldId id="444" r:id="rId124"/>
    <p:sldId id="445" r:id="rId125"/>
    <p:sldId id="446" r:id="rId126"/>
    <p:sldId id="447" r:id="rId127"/>
    <p:sldId id="448" r:id="rId128"/>
    <p:sldId id="449" r:id="rId129"/>
    <p:sldId id="450" r:id="rId130"/>
    <p:sldId id="451" r:id="rId131"/>
    <p:sldId id="452" r:id="rId132"/>
    <p:sldId id="453" r:id="rId133"/>
    <p:sldId id="454" r:id="rId134"/>
    <p:sldId id="455" r:id="rId135"/>
    <p:sldId id="465" r:id="rId136"/>
    <p:sldId id="466" r:id="rId137"/>
    <p:sldId id="463" r:id="rId138"/>
    <p:sldId id="468" r:id="rId139"/>
    <p:sldId id="469" r:id="rId140"/>
    <p:sldId id="470" r:id="rId141"/>
    <p:sldId id="471" r:id="rId142"/>
    <p:sldId id="472" r:id="rId143"/>
    <p:sldId id="473" r:id="rId144"/>
    <p:sldId id="474" r:id="rId145"/>
    <p:sldId id="475" r:id="rId146"/>
    <p:sldId id="476" r:id="rId147"/>
    <p:sldId id="477" r:id="rId148"/>
    <p:sldId id="478" r:id="rId149"/>
    <p:sldId id="479" r:id="rId150"/>
    <p:sldId id="484" r:id="rId151"/>
    <p:sldId id="485" r:id="rId152"/>
    <p:sldId id="480" r:id="rId15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548FBB"/>
    <a:srgbClr val="508EBF"/>
    <a:srgbClr val="548AB4"/>
    <a:srgbClr val="508EBE"/>
    <a:srgbClr val="548AB3"/>
    <a:srgbClr val="0F6D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1" autoAdjust="0"/>
  </p:normalViewPr>
  <p:slideViewPr>
    <p:cSldViewPr snapToGrid="0">
      <p:cViewPr varScale="1">
        <p:scale>
          <a:sx n="115" d="100"/>
          <a:sy n="115" d="100"/>
        </p:scale>
        <p:origin x="492" y="114"/>
      </p:cViewPr>
      <p:guideLst/>
    </p:cSldViewPr>
  </p:slideViewPr>
  <p:outlineViewPr>
    <p:cViewPr>
      <p:scale>
        <a:sx n="33" d="100"/>
        <a:sy n="33" d="100"/>
      </p:scale>
      <p:origin x="0" y="-490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_____Microsoft_Excel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_____Microsoft_Excel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_____Microsoft_Excel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_____Microsoft_Excel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_____Microsoft_Excel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_____Microsoft_Excel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_____Microsoft_Excel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_____Microsoft_Excel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_____Microsoft_Excel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_____Microsoft_Excel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_____Microsoft_Excel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_____Microsoft_Excel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_____Microsoft_Excel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_____Microsoft_Excel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_____Microsoft_Excel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_____Microsoft_Excel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_____Microsoft_Excel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_____Microsoft_Excel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_____Microsoft_Excel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_____Microsoft_Excel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_____Microsoft_Excel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_____Microsoft_Excel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_____Microsoft_Excel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_____Microsoft_Excel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_____Microsoft_Excel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_____Microsoft_Excel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_____Microsoft_Excel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1" Type="http://schemas.openxmlformats.org/officeDocument/2006/relationships/package" Target="../embeddings/_____Microsoft_Excel47.xlsx"/></Relationships>
</file>

<file path=ppt/charts/_rels/chart49.xml.rels><?xml version="1.0" encoding="UTF-8" standalone="yes"?>
<Relationships xmlns="http://schemas.openxmlformats.org/package/2006/relationships"><Relationship Id="rId3" Type="http://schemas.openxmlformats.org/officeDocument/2006/relationships/package" Target="../embeddings/_____Microsoft_Excel48.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_____Microsoft_Excel49.xlsx"/><Relationship Id="rId2" Type="http://schemas.microsoft.com/office/2011/relationships/chartColorStyle" Target="colors49.xml"/><Relationship Id="rId1" Type="http://schemas.microsoft.com/office/2011/relationships/chartStyle" Target="style49.xml"/></Relationships>
</file>

<file path=ppt/charts/_rels/chart51.xml.rels><?xml version="1.0" encoding="UTF-8" standalone="yes"?>
<Relationships xmlns="http://schemas.openxmlformats.org/package/2006/relationships"><Relationship Id="rId3" Type="http://schemas.openxmlformats.org/officeDocument/2006/relationships/package" Target="../embeddings/_____Microsoft_Excel50.xlsx"/><Relationship Id="rId2" Type="http://schemas.microsoft.com/office/2011/relationships/chartColorStyle" Target="colors50.xml"/><Relationship Id="rId1" Type="http://schemas.microsoft.com/office/2011/relationships/chartStyle" Target="style50.xml"/></Relationships>
</file>

<file path=ppt/charts/_rels/chart52.xml.rels><?xml version="1.0" encoding="UTF-8" standalone="yes"?>
<Relationships xmlns="http://schemas.openxmlformats.org/package/2006/relationships"><Relationship Id="rId3" Type="http://schemas.openxmlformats.org/officeDocument/2006/relationships/package" Target="../embeddings/_____Microsoft_Excel51.xlsx"/><Relationship Id="rId2" Type="http://schemas.microsoft.com/office/2011/relationships/chartColorStyle" Target="colors51.xml"/><Relationship Id="rId1" Type="http://schemas.microsoft.com/office/2011/relationships/chartStyle" Target="style51.xml"/></Relationships>
</file>

<file path=ppt/charts/_rels/chart53.xml.rels><?xml version="1.0" encoding="UTF-8" standalone="yes"?>
<Relationships xmlns="http://schemas.openxmlformats.org/package/2006/relationships"><Relationship Id="rId3" Type="http://schemas.openxmlformats.org/officeDocument/2006/relationships/package" Target="../embeddings/_____Microsoft_Excel52.xlsx"/><Relationship Id="rId2" Type="http://schemas.microsoft.com/office/2011/relationships/chartColorStyle" Target="colors52.xml"/><Relationship Id="rId1" Type="http://schemas.microsoft.com/office/2011/relationships/chartStyle" Target="style52.xml"/></Relationships>
</file>

<file path=ppt/charts/_rels/chart54.xml.rels><?xml version="1.0" encoding="UTF-8" standalone="yes"?>
<Relationships xmlns="http://schemas.openxmlformats.org/package/2006/relationships"><Relationship Id="rId3" Type="http://schemas.openxmlformats.org/officeDocument/2006/relationships/package" Target="../embeddings/_____Microsoft_Excel53.xlsx"/><Relationship Id="rId2" Type="http://schemas.microsoft.com/office/2011/relationships/chartColorStyle" Target="colors53.xml"/><Relationship Id="rId1" Type="http://schemas.microsoft.com/office/2011/relationships/chartStyle" Target="style53.xml"/></Relationships>
</file>

<file path=ppt/charts/_rels/chart55.xml.rels><?xml version="1.0" encoding="UTF-8" standalone="yes"?>
<Relationships xmlns="http://schemas.openxmlformats.org/package/2006/relationships"><Relationship Id="rId3" Type="http://schemas.openxmlformats.org/officeDocument/2006/relationships/package" Target="../embeddings/_____Microsoft_Excel54.xlsx"/><Relationship Id="rId2" Type="http://schemas.microsoft.com/office/2011/relationships/chartColorStyle" Target="colors54.xml"/><Relationship Id="rId1" Type="http://schemas.microsoft.com/office/2011/relationships/chartStyle" Target="style54.xml"/></Relationships>
</file>

<file path=ppt/charts/_rels/chart56.xml.rels><?xml version="1.0" encoding="UTF-8" standalone="yes"?>
<Relationships xmlns="http://schemas.openxmlformats.org/package/2006/relationships"><Relationship Id="rId3" Type="http://schemas.openxmlformats.org/officeDocument/2006/relationships/package" Target="../embeddings/_____Microsoft_Excel55.xlsx"/><Relationship Id="rId2" Type="http://schemas.microsoft.com/office/2011/relationships/chartColorStyle" Target="colors55.xml"/><Relationship Id="rId1" Type="http://schemas.microsoft.com/office/2011/relationships/chartStyle" Target="style55.xml"/></Relationships>
</file>

<file path=ppt/charts/_rels/chart57.xml.rels><?xml version="1.0" encoding="UTF-8" standalone="yes"?>
<Relationships xmlns="http://schemas.openxmlformats.org/package/2006/relationships"><Relationship Id="rId3" Type="http://schemas.openxmlformats.org/officeDocument/2006/relationships/package" Target="../embeddings/_____Microsoft_Excel56.xlsx"/><Relationship Id="rId2" Type="http://schemas.microsoft.com/office/2011/relationships/chartColorStyle" Target="colors56.xml"/><Relationship Id="rId1" Type="http://schemas.microsoft.com/office/2011/relationships/chartStyle" Target="style56.xml"/></Relationships>
</file>

<file path=ppt/charts/_rels/chart58.xml.rels><?xml version="1.0" encoding="UTF-8" standalone="yes"?>
<Relationships xmlns="http://schemas.openxmlformats.org/package/2006/relationships"><Relationship Id="rId3" Type="http://schemas.openxmlformats.org/officeDocument/2006/relationships/package" Target="../embeddings/_____Microsoft_Excel57.xlsx"/><Relationship Id="rId2" Type="http://schemas.microsoft.com/office/2011/relationships/chartColorStyle" Target="colors57.xml"/><Relationship Id="rId1" Type="http://schemas.microsoft.com/office/2011/relationships/chartStyle" Target="style57.xml"/></Relationships>
</file>

<file path=ppt/charts/_rels/chart59.xml.rels><?xml version="1.0" encoding="UTF-8" standalone="yes"?>
<Relationships xmlns="http://schemas.openxmlformats.org/package/2006/relationships"><Relationship Id="rId3" Type="http://schemas.openxmlformats.org/officeDocument/2006/relationships/package" Target="../embeddings/_____Microsoft_Excel58.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_____Microsoft_Excel59.xlsx"/><Relationship Id="rId2" Type="http://schemas.microsoft.com/office/2011/relationships/chartColorStyle" Target="colors59.xml"/><Relationship Id="rId1" Type="http://schemas.microsoft.com/office/2011/relationships/chartStyle" Target="style59.xml"/></Relationships>
</file>

<file path=ppt/charts/_rels/chart61.xml.rels><?xml version="1.0" encoding="UTF-8" standalone="yes"?>
<Relationships xmlns="http://schemas.openxmlformats.org/package/2006/relationships"><Relationship Id="rId3" Type="http://schemas.openxmlformats.org/officeDocument/2006/relationships/package" Target="../embeddings/_____Microsoft_Excel60.xlsx"/><Relationship Id="rId2" Type="http://schemas.microsoft.com/office/2011/relationships/chartColorStyle" Target="colors60.xml"/><Relationship Id="rId1" Type="http://schemas.microsoft.com/office/2011/relationships/chartStyle" Target="style60.xml"/></Relationships>
</file>

<file path=ppt/charts/_rels/chart62.xml.rels><?xml version="1.0" encoding="UTF-8" standalone="yes"?>
<Relationships xmlns="http://schemas.openxmlformats.org/package/2006/relationships"><Relationship Id="rId3" Type="http://schemas.openxmlformats.org/officeDocument/2006/relationships/package" Target="../embeddings/_____Microsoft_Excel61.xlsx"/><Relationship Id="rId2" Type="http://schemas.microsoft.com/office/2011/relationships/chartColorStyle" Target="colors61.xml"/><Relationship Id="rId1" Type="http://schemas.microsoft.com/office/2011/relationships/chartStyle" Target="style61.xml"/></Relationships>
</file>

<file path=ppt/charts/_rels/chart63.xml.rels><?xml version="1.0" encoding="UTF-8" standalone="yes"?>
<Relationships xmlns="http://schemas.openxmlformats.org/package/2006/relationships"><Relationship Id="rId3" Type="http://schemas.openxmlformats.org/officeDocument/2006/relationships/package" Target="../embeddings/_____Microsoft_Excel62.xlsx"/><Relationship Id="rId2" Type="http://schemas.microsoft.com/office/2011/relationships/chartColorStyle" Target="colors62.xml"/><Relationship Id="rId1" Type="http://schemas.microsoft.com/office/2011/relationships/chartStyle" Target="style62.xml"/></Relationships>
</file>

<file path=ppt/charts/_rels/chart64.xml.rels><?xml version="1.0" encoding="UTF-8" standalone="yes"?>
<Relationships xmlns="http://schemas.openxmlformats.org/package/2006/relationships"><Relationship Id="rId3" Type="http://schemas.openxmlformats.org/officeDocument/2006/relationships/package" Target="../embeddings/_____Microsoft_Excel63.xlsx"/><Relationship Id="rId2" Type="http://schemas.microsoft.com/office/2011/relationships/chartColorStyle" Target="colors63.xml"/><Relationship Id="rId1" Type="http://schemas.microsoft.com/office/2011/relationships/chartStyle" Target="style63.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ВВП  номинальный мира, млрд долл., 1970-201</a:t>
            </a:r>
            <a:r>
              <a:rPr lang="en-US"/>
              <a:t>8</a:t>
            </a:r>
            <a:endParaRPr lang="ru-RU"/>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lineChart>
        <c:grouping val="standard"/>
        <c:varyColors val="0"/>
        <c:ser>
          <c:idx val="0"/>
          <c:order val="0"/>
          <c:tx>
            <c:strRef>
              <c:f>Лист1!$B$1</c:f>
              <c:strCache>
                <c:ptCount val="1"/>
                <c:pt idx="0">
                  <c:v>Текущие цены</c:v>
                </c:pt>
              </c:strCache>
            </c:strRef>
          </c:tx>
          <c:spPr>
            <a:ln w="22225" cap="rnd">
              <a:solidFill>
                <a:schemeClr val="accent1"/>
              </a:solidFill>
              <a:round/>
            </a:ln>
            <a:effectLst/>
          </c:spPr>
          <c:marker>
            <c:symbol val="none"/>
          </c:marker>
          <c:cat>
            <c:numRef>
              <c:f>Лист1!$A$2:$A$50</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Лист1!$B$2:$B$50</c:f>
              <c:numCache>
                <c:formatCode>General</c:formatCode>
                <c:ptCount val="49"/>
                <c:pt idx="0">
                  <c:v>3405</c:v>
                </c:pt>
                <c:pt idx="1">
                  <c:v>3747</c:v>
                </c:pt>
                <c:pt idx="2">
                  <c:v>4313</c:v>
                </c:pt>
                <c:pt idx="3">
                  <c:v>5247</c:v>
                </c:pt>
                <c:pt idx="4">
                  <c:v>5944</c:v>
                </c:pt>
                <c:pt idx="5">
                  <c:v>6644</c:v>
                </c:pt>
                <c:pt idx="6">
                  <c:v>7176</c:v>
                </c:pt>
                <c:pt idx="7">
                  <c:v>8079</c:v>
                </c:pt>
                <c:pt idx="8">
                  <c:v>9572</c:v>
                </c:pt>
                <c:pt idx="9">
                  <c:v>11016</c:v>
                </c:pt>
                <c:pt idx="10">
                  <c:v>12305</c:v>
                </c:pt>
                <c:pt idx="11">
                  <c:v>12562</c:v>
                </c:pt>
                <c:pt idx="12">
                  <c:v>12464</c:v>
                </c:pt>
                <c:pt idx="13">
                  <c:v>12789</c:v>
                </c:pt>
                <c:pt idx="14">
                  <c:v>13158</c:v>
                </c:pt>
                <c:pt idx="15">
                  <c:v>13518</c:v>
                </c:pt>
                <c:pt idx="16">
                  <c:v>15594</c:v>
                </c:pt>
                <c:pt idx="17">
                  <c:v>17661</c:v>
                </c:pt>
                <c:pt idx="18">
                  <c:v>19762</c:v>
                </c:pt>
                <c:pt idx="19">
                  <c:v>20670</c:v>
                </c:pt>
                <c:pt idx="20">
                  <c:v>22975</c:v>
                </c:pt>
                <c:pt idx="21">
                  <c:v>24119</c:v>
                </c:pt>
                <c:pt idx="22">
                  <c:v>25794</c:v>
                </c:pt>
                <c:pt idx="23">
                  <c:v>26270</c:v>
                </c:pt>
                <c:pt idx="24">
                  <c:v>28032</c:v>
                </c:pt>
                <c:pt idx="25">
                  <c:v>31084</c:v>
                </c:pt>
                <c:pt idx="26">
                  <c:v>31746</c:v>
                </c:pt>
                <c:pt idx="27">
                  <c:v>31611</c:v>
                </c:pt>
                <c:pt idx="28">
                  <c:v>31413</c:v>
                </c:pt>
                <c:pt idx="29">
                  <c:v>32615</c:v>
                </c:pt>
                <c:pt idx="30">
                  <c:v>33574</c:v>
                </c:pt>
                <c:pt idx="31">
                  <c:v>33387</c:v>
                </c:pt>
                <c:pt idx="32">
                  <c:v>34729</c:v>
                </c:pt>
                <c:pt idx="33">
                  <c:v>38971</c:v>
                </c:pt>
                <c:pt idx="34">
                  <c:v>43884</c:v>
                </c:pt>
                <c:pt idx="35">
                  <c:v>47550</c:v>
                </c:pt>
                <c:pt idx="36">
                  <c:v>51522</c:v>
                </c:pt>
                <c:pt idx="37">
                  <c:v>58082</c:v>
                </c:pt>
                <c:pt idx="38">
                  <c:v>63700</c:v>
                </c:pt>
                <c:pt idx="39">
                  <c:v>60414</c:v>
                </c:pt>
                <c:pt idx="40">
                  <c:v>66145</c:v>
                </c:pt>
                <c:pt idx="41">
                  <c:v>73534</c:v>
                </c:pt>
                <c:pt idx="42">
                  <c:v>75097</c:v>
                </c:pt>
                <c:pt idx="43">
                  <c:v>77228</c:v>
                </c:pt>
                <c:pt idx="44">
                  <c:v>79098</c:v>
                </c:pt>
                <c:pt idx="45">
                  <c:v>74757</c:v>
                </c:pt>
                <c:pt idx="46">
                  <c:v>75840</c:v>
                </c:pt>
                <c:pt idx="47">
                  <c:v>80501</c:v>
                </c:pt>
                <c:pt idx="48">
                  <c:v>85804</c:v>
                </c:pt>
              </c:numCache>
            </c:numRef>
          </c:val>
          <c:smooth val="0"/>
          <c:extLst>
            <c:ext xmlns:c16="http://schemas.microsoft.com/office/drawing/2014/chart" uri="{C3380CC4-5D6E-409C-BE32-E72D297353CC}">
              <c16:uniqueId val="{00000000-4F62-4BED-A910-58D63FAF0AB1}"/>
            </c:ext>
          </c:extLst>
        </c:ser>
        <c:ser>
          <c:idx val="1"/>
          <c:order val="1"/>
          <c:tx>
            <c:strRef>
              <c:f>Лист1!$C$1</c:f>
              <c:strCache>
                <c:ptCount val="1"/>
                <c:pt idx="0">
                  <c:v>Постоянные цены</c:v>
                </c:pt>
              </c:strCache>
            </c:strRef>
          </c:tx>
          <c:spPr>
            <a:ln w="22225" cap="rnd">
              <a:solidFill>
                <a:schemeClr val="accent2"/>
              </a:solidFill>
              <a:round/>
            </a:ln>
            <a:effectLst/>
          </c:spPr>
          <c:marker>
            <c:symbol val="none"/>
          </c:marker>
          <c:cat>
            <c:numRef>
              <c:f>Лист1!$A$2:$A$50</c:f>
              <c:numCache>
                <c:formatCode>General</c:formatCode>
                <c:ptCount val="4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numCache>
            </c:numRef>
          </c:cat>
          <c:val>
            <c:numRef>
              <c:f>Лист1!$C$2:$C$50</c:f>
              <c:numCache>
                <c:formatCode>General</c:formatCode>
                <c:ptCount val="49"/>
                <c:pt idx="0">
                  <c:v>5141</c:v>
                </c:pt>
                <c:pt idx="1">
                  <c:v>5263</c:v>
                </c:pt>
                <c:pt idx="2">
                  <c:v>5448</c:v>
                </c:pt>
                <c:pt idx="3">
                  <c:v>5690</c:v>
                </c:pt>
                <c:pt idx="4">
                  <c:v>5707</c:v>
                </c:pt>
                <c:pt idx="5">
                  <c:v>5651</c:v>
                </c:pt>
                <c:pt idx="6">
                  <c:v>5845</c:v>
                </c:pt>
                <c:pt idx="7">
                  <c:v>5974</c:v>
                </c:pt>
                <c:pt idx="8">
                  <c:v>6117</c:v>
                </c:pt>
                <c:pt idx="9">
                  <c:v>6254</c:v>
                </c:pt>
                <c:pt idx="10">
                  <c:v>6266</c:v>
                </c:pt>
                <c:pt idx="11">
                  <c:v>6273</c:v>
                </c:pt>
                <c:pt idx="12">
                  <c:v>6200</c:v>
                </c:pt>
                <c:pt idx="13">
                  <c:v>6257</c:v>
                </c:pt>
                <c:pt idx="14">
                  <c:v>6422</c:v>
                </c:pt>
                <c:pt idx="15">
                  <c:v>6530</c:v>
                </c:pt>
                <c:pt idx="16">
                  <c:v>6620</c:v>
                </c:pt>
                <c:pt idx="17">
                  <c:v>6734</c:v>
                </c:pt>
                <c:pt idx="18">
                  <c:v>6911</c:v>
                </c:pt>
                <c:pt idx="19">
                  <c:v>7045</c:v>
                </c:pt>
                <c:pt idx="20">
                  <c:v>7136</c:v>
                </c:pt>
                <c:pt idx="21">
                  <c:v>7108</c:v>
                </c:pt>
                <c:pt idx="22">
                  <c:v>7121</c:v>
                </c:pt>
                <c:pt idx="23">
                  <c:v>7120</c:v>
                </c:pt>
                <c:pt idx="24">
                  <c:v>7228</c:v>
                </c:pt>
                <c:pt idx="25">
                  <c:v>7346</c:v>
                </c:pt>
                <c:pt idx="26">
                  <c:v>7492</c:v>
                </c:pt>
                <c:pt idx="27">
                  <c:v>7669.0001000000002</c:v>
                </c:pt>
                <c:pt idx="28">
                  <c:v>7762</c:v>
                </c:pt>
                <c:pt idx="29">
                  <c:v>7910</c:v>
                </c:pt>
                <c:pt idx="30">
                  <c:v>8149</c:v>
                </c:pt>
                <c:pt idx="31">
                  <c:v>8208</c:v>
                </c:pt>
                <c:pt idx="32">
                  <c:v>8284</c:v>
                </c:pt>
                <c:pt idx="33">
                  <c:v>8425</c:v>
                </c:pt>
                <c:pt idx="34">
                  <c:v>8682</c:v>
                </c:pt>
                <c:pt idx="35">
                  <c:v>8906</c:v>
                </c:pt>
                <c:pt idx="36">
                  <c:v>9179</c:v>
                </c:pt>
                <c:pt idx="37">
                  <c:v>9448</c:v>
                </c:pt>
                <c:pt idx="38">
                  <c:v>9502</c:v>
                </c:pt>
                <c:pt idx="39">
                  <c:v>9230</c:v>
                </c:pt>
                <c:pt idx="40">
                  <c:v>9507</c:v>
                </c:pt>
                <c:pt idx="41">
                  <c:v>9689</c:v>
                </c:pt>
                <c:pt idx="42">
                  <c:v>9809</c:v>
                </c:pt>
                <c:pt idx="43">
                  <c:v>9947</c:v>
                </c:pt>
                <c:pt idx="44">
                  <c:v>10108</c:v>
                </c:pt>
                <c:pt idx="45">
                  <c:v>10273</c:v>
                </c:pt>
                <c:pt idx="46">
                  <c:v>10403</c:v>
                </c:pt>
                <c:pt idx="47">
                  <c:v>10604</c:v>
                </c:pt>
                <c:pt idx="48">
                  <c:v>10800</c:v>
                </c:pt>
              </c:numCache>
            </c:numRef>
          </c:val>
          <c:smooth val="0"/>
          <c:extLst>
            <c:ext xmlns:c16="http://schemas.microsoft.com/office/drawing/2014/chart" uri="{C3380CC4-5D6E-409C-BE32-E72D297353CC}">
              <c16:uniqueId val="{00000001-4F62-4BED-A910-58D63FAF0AB1}"/>
            </c:ext>
          </c:extLst>
        </c:ser>
        <c:dLbls>
          <c:showLegendKey val="0"/>
          <c:showVal val="0"/>
          <c:showCatName val="0"/>
          <c:showSerName val="0"/>
          <c:showPercent val="0"/>
          <c:showBubbleSize val="0"/>
        </c:dLbls>
        <c:smooth val="0"/>
        <c:axId val="104885136"/>
        <c:axId val="104885968"/>
      </c:lineChart>
      <c:catAx>
        <c:axId val="10488513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04885968"/>
        <c:crosses val="autoZero"/>
        <c:auto val="1"/>
        <c:lblAlgn val="ctr"/>
        <c:lblOffset val="100"/>
        <c:noMultiLvlLbl val="0"/>
      </c:catAx>
      <c:valAx>
        <c:axId val="104885968"/>
        <c:scaling>
          <c:orientation val="minMax"/>
          <c:max val="90000"/>
          <c:min val="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04885136"/>
        <c:crosses val="autoZero"/>
        <c:crossBetween val="between"/>
        <c:majorUnit val="10000"/>
        <c:minorUnit val="2000"/>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Камбоджа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Лист1!$B$2:$B$34</c:f>
              <c:numCache>
                <c:formatCode>General</c:formatCode>
                <c:ptCount val="33"/>
                <c:pt idx="0">
                  <c:v>0.20499999999999999</c:v>
                </c:pt>
                <c:pt idx="1">
                  <c:v>0.14099999999999999</c:v>
                </c:pt>
                <c:pt idx="2">
                  <c:v>0.27600000000000002</c:v>
                </c:pt>
                <c:pt idx="3">
                  <c:v>0.34599999999999997</c:v>
                </c:pt>
                <c:pt idx="4">
                  <c:v>0.89900000000000002</c:v>
                </c:pt>
                <c:pt idx="5">
                  <c:v>2.0110000000000001</c:v>
                </c:pt>
                <c:pt idx="6">
                  <c:v>2.4390000000000001</c:v>
                </c:pt>
                <c:pt idx="7">
                  <c:v>2.427</c:v>
                </c:pt>
                <c:pt idx="8">
                  <c:v>2.7650000000000001</c:v>
                </c:pt>
                <c:pt idx="9">
                  <c:v>3.4409999999999998</c:v>
                </c:pt>
                <c:pt idx="10">
                  <c:v>3.5070000000000001</c:v>
                </c:pt>
                <c:pt idx="11">
                  <c:v>3.4430000000000001</c:v>
                </c:pt>
                <c:pt idx="12">
                  <c:v>3.13</c:v>
                </c:pt>
                <c:pt idx="13">
                  <c:v>3.5129999999999999</c:v>
                </c:pt>
                <c:pt idx="14">
                  <c:v>3.6669999999999998</c:v>
                </c:pt>
                <c:pt idx="15">
                  <c:v>3.992</c:v>
                </c:pt>
                <c:pt idx="16">
                  <c:v>4.2889999999999997</c:v>
                </c:pt>
                <c:pt idx="17">
                  <c:v>4.665</c:v>
                </c:pt>
                <c:pt idx="18">
                  <c:v>5.3339999999999996</c:v>
                </c:pt>
                <c:pt idx="19">
                  <c:v>6.2869999999999999</c:v>
                </c:pt>
                <c:pt idx="20">
                  <c:v>7.2679999999999998</c:v>
                </c:pt>
                <c:pt idx="21">
                  <c:v>8.6300000000000008</c:v>
                </c:pt>
                <c:pt idx="22">
                  <c:v>10.342000000000001</c:v>
                </c:pt>
                <c:pt idx="23">
                  <c:v>10.391</c:v>
                </c:pt>
                <c:pt idx="24">
                  <c:v>11.231999999999999</c:v>
                </c:pt>
                <c:pt idx="25">
                  <c:v>12.818</c:v>
                </c:pt>
                <c:pt idx="26">
                  <c:v>14.057</c:v>
                </c:pt>
                <c:pt idx="27">
                  <c:v>15.228</c:v>
                </c:pt>
                <c:pt idx="28">
                  <c:v>16.702000000000002</c:v>
                </c:pt>
                <c:pt idx="29">
                  <c:v>18.082999999999998</c:v>
                </c:pt>
                <c:pt idx="30">
                  <c:v>20.042999999999999</c:v>
                </c:pt>
                <c:pt idx="31">
                  <c:v>22.225000000000001</c:v>
                </c:pt>
                <c:pt idx="32">
                  <c:v>24.523</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3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Камбоджа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Лист1!$A$2:$A$34</c:f>
              <c:numCache>
                <c:formatCode>General</c:formatCode>
                <c:ptCount val="33"/>
                <c:pt idx="0">
                  <c:v>1986</c:v>
                </c:pt>
                <c:pt idx="1">
                  <c:v>1987</c:v>
                </c:pt>
                <c:pt idx="2">
                  <c:v>1988</c:v>
                </c:pt>
                <c:pt idx="3">
                  <c:v>1989</c:v>
                </c:pt>
                <c:pt idx="4">
                  <c:v>1990</c:v>
                </c:pt>
                <c:pt idx="5">
                  <c:v>1991</c:v>
                </c:pt>
                <c:pt idx="6">
                  <c:v>1992</c:v>
                </c:pt>
                <c:pt idx="7">
                  <c:v>1993</c:v>
                </c:pt>
                <c:pt idx="8">
                  <c:v>1994</c:v>
                </c:pt>
                <c:pt idx="9">
                  <c:v>1995</c:v>
                </c:pt>
                <c:pt idx="10">
                  <c:v>1996</c:v>
                </c:pt>
                <c:pt idx="11">
                  <c:v>1997</c:v>
                </c:pt>
                <c:pt idx="12">
                  <c:v>1998</c:v>
                </c:pt>
                <c:pt idx="13">
                  <c:v>1999</c:v>
                </c:pt>
                <c:pt idx="14">
                  <c:v>2000</c:v>
                </c:pt>
                <c:pt idx="15">
                  <c:v>2001</c:v>
                </c:pt>
                <c:pt idx="16">
                  <c:v>2002</c:v>
                </c:pt>
                <c:pt idx="17">
                  <c:v>2003</c:v>
                </c:pt>
                <c:pt idx="18">
                  <c:v>2004</c:v>
                </c:pt>
                <c:pt idx="19">
                  <c:v>2005</c:v>
                </c:pt>
                <c:pt idx="20">
                  <c:v>2006</c:v>
                </c:pt>
                <c:pt idx="21">
                  <c:v>2007</c:v>
                </c:pt>
                <c:pt idx="22">
                  <c:v>2008</c:v>
                </c:pt>
                <c:pt idx="23">
                  <c:v>2009</c:v>
                </c:pt>
                <c:pt idx="24">
                  <c:v>2010</c:v>
                </c:pt>
                <c:pt idx="25">
                  <c:v>2011</c:v>
                </c:pt>
                <c:pt idx="26">
                  <c:v>2012</c:v>
                </c:pt>
                <c:pt idx="27">
                  <c:v>2013</c:v>
                </c:pt>
                <c:pt idx="28">
                  <c:v>2014</c:v>
                </c:pt>
                <c:pt idx="29">
                  <c:v>2015</c:v>
                </c:pt>
                <c:pt idx="30">
                  <c:v>2016</c:v>
                </c:pt>
                <c:pt idx="31">
                  <c:v>2017</c:v>
                </c:pt>
                <c:pt idx="32">
                  <c:v>2018</c:v>
                </c:pt>
              </c:numCache>
            </c:numRef>
          </c:cat>
          <c:val>
            <c:numRef>
              <c:f>Лист1!$B$2:$B$34</c:f>
              <c:numCache>
                <c:formatCode>General</c:formatCode>
                <c:ptCount val="33"/>
                <c:pt idx="0">
                  <c:v>7.99</c:v>
                </c:pt>
                <c:pt idx="1">
                  <c:v>8.2279999999999998</c:v>
                </c:pt>
                <c:pt idx="2">
                  <c:v>8.4670000000000005</c:v>
                </c:pt>
                <c:pt idx="3">
                  <c:v>8.7240000000000002</c:v>
                </c:pt>
                <c:pt idx="4">
                  <c:v>9.0090000000000003</c:v>
                </c:pt>
                <c:pt idx="5">
                  <c:v>9.3239999999999998</c:v>
                </c:pt>
                <c:pt idx="6">
                  <c:v>9.6590000000000007</c:v>
                </c:pt>
                <c:pt idx="7">
                  <c:v>10.007</c:v>
                </c:pt>
                <c:pt idx="8">
                  <c:v>10.43</c:v>
                </c:pt>
                <c:pt idx="9">
                  <c:v>10.769</c:v>
                </c:pt>
                <c:pt idx="10">
                  <c:v>11.090999999999999</c:v>
                </c:pt>
                <c:pt idx="11">
                  <c:v>11.396000000000001</c:v>
                </c:pt>
                <c:pt idx="12">
                  <c:v>11.685</c:v>
                </c:pt>
                <c:pt idx="13">
                  <c:v>11.96</c:v>
                </c:pt>
                <c:pt idx="14">
                  <c:v>12.223000000000001</c:v>
                </c:pt>
                <c:pt idx="15">
                  <c:v>12.473000000000001</c:v>
                </c:pt>
                <c:pt idx="16">
                  <c:v>12.709</c:v>
                </c:pt>
                <c:pt idx="17">
                  <c:v>12.933999999999999</c:v>
                </c:pt>
                <c:pt idx="18">
                  <c:v>13.148999999999999</c:v>
                </c:pt>
                <c:pt idx="19">
                  <c:v>13.356</c:v>
                </c:pt>
                <c:pt idx="20">
                  <c:v>13.555</c:v>
                </c:pt>
                <c:pt idx="21">
                  <c:v>13.747</c:v>
                </c:pt>
                <c:pt idx="22">
                  <c:v>13.941000000000001</c:v>
                </c:pt>
                <c:pt idx="23">
                  <c:v>14.144</c:v>
                </c:pt>
                <c:pt idx="24">
                  <c:v>14.365</c:v>
                </c:pt>
                <c:pt idx="25">
                  <c:v>14.605</c:v>
                </c:pt>
                <c:pt idx="26">
                  <c:v>14.864000000000001</c:v>
                </c:pt>
                <c:pt idx="27">
                  <c:v>15.087</c:v>
                </c:pt>
                <c:pt idx="28">
                  <c:v>15.313000000000001</c:v>
                </c:pt>
                <c:pt idx="29">
                  <c:v>15.542999999999999</c:v>
                </c:pt>
                <c:pt idx="30">
                  <c:v>15.776</c:v>
                </c:pt>
                <c:pt idx="31">
                  <c:v>16.013000000000002</c:v>
                </c:pt>
                <c:pt idx="32">
                  <c:v>16.253</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in val="6"/>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Лаос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1.913</c:v>
                </c:pt>
                <c:pt idx="1">
                  <c:v>1.1180000000000001</c:v>
                </c:pt>
                <c:pt idx="2">
                  <c:v>1.119</c:v>
                </c:pt>
                <c:pt idx="3">
                  <c:v>2.0470000000000002</c:v>
                </c:pt>
                <c:pt idx="4">
                  <c:v>2.93</c:v>
                </c:pt>
                <c:pt idx="5">
                  <c:v>3.6850000000000001</c:v>
                </c:pt>
                <c:pt idx="6">
                  <c:v>2.577</c:v>
                </c:pt>
                <c:pt idx="7">
                  <c:v>1.8149999999999999</c:v>
                </c:pt>
                <c:pt idx="8">
                  <c:v>1.1819999999999999</c:v>
                </c:pt>
                <c:pt idx="9">
                  <c:v>1.46</c:v>
                </c:pt>
                <c:pt idx="10">
                  <c:v>1.742</c:v>
                </c:pt>
                <c:pt idx="11">
                  <c:v>2.0529999999999999</c:v>
                </c:pt>
                <c:pt idx="12">
                  <c:v>2.3540000000000001</c:v>
                </c:pt>
                <c:pt idx="13">
                  <c:v>2.6520000000000001</c:v>
                </c:pt>
                <c:pt idx="14">
                  <c:v>3.081</c:v>
                </c:pt>
                <c:pt idx="15">
                  <c:v>3.5790000000000002</c:v>
                </c:pt>
                <c:pt idx="16">
                  <c:v>3.726</c:v>
                </c:pt>
                <c:pt idx="17">
                  <c:v>3.5150000000000001</c:v>
                </c:pt>
                <c:pt idx="18">
                  <c:v>1.3340000000000001</c:v>
                </c:pt>
                <c:pt idx="19">
                  <c:v>1.415</c:v>
                </c:pt>
                <c:pt idx="20">
                  <c:v>1.72</c:v>
                </c:pt>
                <c:pt idx="21">
                  <c:v>1.7569999999999999</c:v>
                </c:pt>
                <c:pt idx="22">
                  <c:v>1.8440000000000001</c:v>
                </c:pt>
                <c:pt idx="23">
                  <c:v>2.2589999999999999</c:v>
                </c:pt>
                <c:pt idx="24">
                  <c:v>2.649</c:v>
                </c:pt>
                <c:pt idx="25">
                  <c:v>3.0489999999999999</c:v>
                </c:pt>
                <c:pt idx="26">
                  <c:v>3.915</c:v>
                </c:pt>
                <c:pt idx="27">
                  <c:v>4.7569999999999997</c:v>
                </c:pt>
                <c:pt idx="28">
                  <c:v>5.9480000000000004</c:v>
                </c:pt>
                <c:pt idx="29">
                  <c:v>6.431</c:v>
                </c:pt>
                <c:pt idx="30">
                  <c:v>7.5039999999999996</c:v>
                </c:pt>
                <c:pt idx="31">
                  <c:v>8.9629999999999992</c:v>
                </c:pt>
                <c:pt idx="32">
                  <c:v>10.195</c:v>
                </c:pt>
                <c:pt idx="33">
                  <c:v>11.974</c:v>
                </c:pt>
                <c:pt idx="34">
                  <c:v>13.266</c:v>
                </c:pt>
                <c:pt idx="35">
                  <c:v>14.363</c:v>
                </c:pt>
                <c:pt idx="36">
                  <c:v>15.916</c:v>
                </c:pt>
                <c:pt idx="37">
                  <c:v>17.068999999999999</c:v>
                </c:pt>
                <c:pt idx="38">
                  <c:v>18.434000000000001</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21"/>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Лаос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3.1179999999999999</c:v>
                </c:pt>
                <c:pt idx="1">
                  <c:v>3.177</c:v>
                </c:pt>
                <c:pt idx="2">
                  <c:v>3.2509999999999999</c:v>
                </c:pt>
                <c:pt idx="3">
                  <c:v>3.3340000000000001</c:v>
                </c:pt>
                <c:pt idx="4">
                  <c:v>3.4249999999999998</c:v>
                </c:pt>
                <c:pt idx="5">
                  <c:v>3.5190000000000001</c:v>
                </c:pt>
                <c:pt idx="6">
                  <c:v>3.6179999999999999</c:v>
                </c:pt>
                <c:pt idx="7">
                  <c:v>3.7210000000000001</c:v>
                </c:pt>
                <c:pt idx="8">
                  <c:v>3.8279999999999998</c:v>
                </c:pt>
                <c:pt idx="9">
                  <c:v>3.9380000000000002</c:v>
                </c:pt>
                <c:pt idx="10">
                  <c:v>4.0869999999999997</c:v>
                </c:pt>
                <c:pt idx="11">
                  <c:v>4.2080000000000002</c:v>
                </c:pt>
                <c:pt idx="12">
                  <c:v>4.3310000000000004</c:v>
                </c:pt>
                <c:pt idx="13">
                  <c:v>4.4539999999999997</c:v>
                </c:pt>
                <c:pt idx="14">
                  <c:v>4.5750000000000002</c:v>
                </c:pt>
                <c:pt idx="15">
                  <c:v>4.6909999999999998</c:v>
                </c:pt>
                <c:pt idx="16">
                  <c:v>4.8010000000000002</c:v>
                </c:pt>
                <c:pt idx="17">
                  <c:v>4.907</c:v>
                </c:pt>
                <c:pt idx="18">
                  <c:v>4.9909999999999997</c:v>
                </c:pt>
                <c:pt idx="19">
                  <c:v>5.0759999999999996</c:v>
                </c:pt>
                <c:pt idx="20">
                  <c:v>5.1619999999999999</c:v>
                </c:pt>
                <c:pt idx="21">
                  <c:v>5.25</c:v>
                </c:pt>
                <c:pt idx="22">
                  <c:v>5.3390000000000004</c:v>
                </c:pt>
                <c:pt idx="23">
                  <c:v>5.43</c:v>
                </c:pt>
                <c:pt idx="24">
                  <c:v>5.5220000000000002</c:v>
                </c:pt>
                <c:pt idx="25">
                  <c:v>5.6210000000000004</c:v>
                </c:pt>
                <c:pt idx="26">
                  <c:v>5.702</c:v>
                </c:pt>
                <c:pt idx="27">
                  <c:v>5.7839999999999998</c:v>
                </c:pt>
                <c:pt idx="28">
                  <c:v>5.867</c:v>
                </c:pt>
                <c:pt idx="29">
                  <c:v>5.952</c:v>
                </c:pt>
                <c:pt idx="30">
                  <c:v>6.0380000000000003</c:v>
                </c:pt>
                <c:pt idx="31">
                  <c:v>6.1239999999999997</c:v>
                </c:pt>
                <c:pt idx="32">
                  <c:v>6.2130000000000001</c:v>
                </c:pt>
                <c:pt idx="33">
                  <c:v>6.3019999999999996</c:v>
                </c:pt>
                <c:pt idx="34">
                  <c:v>6.3929999999999998</c:v>
                </c:pt>
                <c:pt idx="35">
                  <c:v>6.492</c:v>
                </c:pt>
                <c:pt idx="36">
                  <c:v>6.585</c:v>
                </c:pt>
                <c:pt idx="37">
                  <c:v>6.68</c:v>
                </c:pt>
                <c:pt idx="38">
                  <c:v>6.7770000000000001</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7.1"/>
          <c:min val="3"/>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Индонезия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99.296000000000006</c:v>
                </c:pt>
                <c:pt idx="1">
                  <c:v>110.848</c:v>
                </c:pt>
                <c:pt idx="2">
                  <c:v>113.79900000000001</c:v>
                </c:pt>
                <c:pt idx="3">
                  <c:v>103.149</c:v>
                </c:pt>
                <c:pt idx="4">
                  <c:v>107.218</c:v>
                </c:pt>
                <c:pt idx="5">
                  <c:v>107.062</c:v>
                </c:pt>
                <c:pt idx="6">
                  <c:v>101.22</c:v>
                </c:pt>
                <c:pt idx="7">
                  <c:v>95.213999999999999</c:v>
                </c:pt>
                <c:pt idx="8">
                  <c:v>107.279</c:v>
                </c:pt>
                <c:pt idx="9">
                  <c:v>122.58199999999999</c:v>
                </c:pt>
                <c:pt idx="10">
                  <c:v>138.25800000000001</c:v>
                </c:pt>
                <c:pt idx="11">
                  <c:v>154.55799999999999</c:v>
                </c:pt>
                <c:pt idx="12">
                  <c:v>168.28</c:v>
                </c:pt>
                <c:pt idx="13">
                  <c:v>190.91300000000001</c:v>
                </c:pt>
                <c:pt idx="14">
                  <c:v>213.727</c:v>
                </c:pt>
                <c:pt idx="15">
                  <c:v>244.227</c:v>
                </c:pt>
                <c:pt idx="16">
                  <c:v>274.72199999999998</c:v>
                </c:pt>
                <c:pt idx="17">
                  <c:v>260.68</c:v>
                </c:pt>
                <c:pt idx="18">
                  <c:v>115.32299999999999</c:v>
                </c:pt>
                <c:pt idx="19">
                  <c:v>169.15799999999999</c:v>
                </c:pt>
                <c:pt idx="20">
                  <c:v>179.482</c:v>
                </c:pt>
                <c:pt idx="21">
                  <c:v>174.50700000000001</c:v>
                </c:pt>
                <c:pt idx="22">
                  <c:v>212.80699999999999</c:v>
                </c:pt>
                <c:pt idx="23">
                  <c:v>255.428</c:v>
                </c:pt>
                <c:pt idx="24">
                  <c:v>279.55599999999998</c:v>
                </c:pt>
                <c:pt idx="25">
                  <c:v>310.815</c:v>
                </c:pt>
                <c:pt idx="26">
                  <c:v>396.29300000000001</c:v>
                </c:pt>
                <c:pt idx="27">
                  <c:v>470.14400000000001</c:v>
                </c:pt>
                <c:pt idx="28">
                  <c:v>558.58199999999999</c:v>
                </c:pt>
                <c:pt idx="29">
                  <c:v>577.53899999999999</c:v>
                </c:pt>
                <c:pt idx="30">
                  <c:v>755.25599999999997</c:v>
                </c:pt>
                <c:pt idx="31">
                  <c:v>892.59</c:v>
                </c:pt>
                <c:pt idx="32">
                  <c:v>919.00199999999995</c:v>
                </c:pt>
                <c:pt idx="33">
                  <c:v>916.64599999999996</c:v>
                </c:pt>
                <c:pt idx="34">
                  <c:v>891.05100000000004</c:v>
                </c:pt>
                <c:pt idx="35">
                  <c:v>860.74099999999999</c:v>
                </c:pt>
                <c:pt idx="36">
                  <c:v>932.06600000000003</c:v>
                </c:pt>
                <c:pt idx="37">
                  <c:v>1015.29</c:v>
                </c:pt>
                <c:pt idx="38">
                  <c:v>1022.45</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115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Индонезия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147.49</c:v>
                </c:pt>
                <c:pt idx="1">
                  <c:v>150.40600000000001</c:v>
                </c:pt>
                <c:pt idx="2">
                  <c:v>153.37899999999999</c:v>
                </c:pt>
                <c:pt idx="3">
                  <c:v>156.41</c:v>
                </c:pt>
                <c:pt idx="4">
                  <c:v>159.50200000000001</c:v>
                </c:pt>
                <c:pt idx="5">
                  <c:v>162.655</c:v>
                </c:pt>
                <c:pt idx="6">
                  <c:v>165.87</c:v>
                </c:pt>
                <c:pt idx="7">
                  <c:v>169.149</c:v>
                </c:pt>
                <c:pt idx="8">
                  <c:v>172.49199999999999</c:v>
                </c:pt>
                <c:pt idx="9">
                  <c:v>175.90199999999999</c:v>
                </c:pt>
                <c:pt idx="10">
                  <c:v>179.37899999999999</c:v>
                </c:pt>
                <c:pt idx="11">
                  <c:v>182.35400000000001</c:v>
                </c:pt>
                <c:pt idx="12">
                  <c:v>185.37799999999999</c:v>
                </c:pt>
                <c:pt idx="13">
                  <c:v>188.452</c:v>
                </c:pt>
                <c:pt idx="14">
                  <c:v>191.578</c:v>
                </c:pt>
                <c:pt idx="15">
                  <c:v>194.755</c:v>
                </c:pt>
                <c:pt idx="16">
                  <c:v>197.00399999999999</c:v>
                </c:pt>
                <c:pt idx="17">
                  <c:v>199.28</c:v>
                </c:pt>
                <c:pt idx="18">
                  <c:v>201.58099999999999</c:v>
                </c:pt>
                <c:pt idx="19">
                  <c:v>203.90899999999999</c:v>
                </c:pt>
                <c:pt idx="20">
                  <c:v>206.26499999999999</c:v>
                </c:pt>
                <c:pt idx="21">
                  <c:v>209.20599999999999</c:v>
                </c:pt>
                <c:pt idx="22">
                  <c:v>212.19</c:v>
                </c:pt>
                <c:pt idx="23">
                  <c:v>215.21600000000001</c:v>
                </c:pt>
                <c:pt idx="24">
                  <c:v>218.285</c:v>
                </c:pt>
                <c:pt idx="25">
                  <c:v>221.398</c:v>
                </c:pt>
                <c:pt idx="26">
                  <c:v>224.55500000000001</c:v>
                </c:pt>
                <c:pt idx="27">
                  <c:v>227.75800000000001</c:v>
                </c:pt>
                <c:pt idx="28">
                  <c:v>231.006</c:v>
                </c:pt>
                <c:pt idx="29">
                  <c:v>234.3</c:v>
                </c:pt>
                <c:pt idx="30">
                  <c:v>237.64099999999999</c:v>
                </c:pt>
                <c:pt idx="31">
                  <c:v>241.99100000000001</c:v>
                </c:pt>
                <c:pt idx="32">
                  <c:v>245.42500000000001</c:v>
                </c:pt>
                <c:pt idx="33">
                  <c:v>248.81800000000001</c:v>
                </c:pt>
                <c:pt idx="34">
                  <c:v>252.16499999999999</c:v>
                </c:pt>
                <c:pt idx="35">
                  <c:v>255.58799999999999</c:v>
                </c:pt>
                <c:pt idx="36">
                  <c:v>258.49700000000001</c:v>
                </c:pt>
                <c:pt idx="37">
                  <c:v>261.35599999999999</c:v>
                </c:pt>
                <c:pt idx="38">
                  <c:v>264.16199999999998</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290"/>
          <c:min val="13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Филиппины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36.045000000000002</c:v>
                </c:pt>
                <c:pt idx="1">
                  <c:v>39.594999999999999</c:v>
                </c:pt>
                <c:pt idx="2">
                  <c:v>41.253999999999998</c:v>
                </c:pt>
                <c:pt idx="3">
                  <c:v>36.890999999999998</c:v>
                </c:pt>
                <c:pt idx="4">
                  <c:v>34.856999999999999</c:v>
                </c:pt>
                <c:pt idx="5">
                  <c:v>33.994999999999997</c:v>
                </c:pt>
                <c:pt idx="6">
                  <c:v>33.173999999999999</c:v>
                </c:pt>
                <c:pt idx="7">
                  <c:v>36.871000000000002</c:v>
                </c:pt>
                <c:pt idx="8">
                  <c:v>42.082000000000001</c:v>
                </c:pt>
                <c:pt idx="9">
                  <c:v>47.290999999999997</c:v>
                </c:pt>
                <c:pt idx="10">
                  <c:v>49.094999999999999</c:v>
                </c:pt>
                <c:pt idx="11">
                  <c:v>50.32</c:v>
                </c:pt>
                <c:pt idx="12">
                  <c:v>58.695</c:v>
                </c:pt>
                <c:pt idx="13">
                  <c:v>60.237000000000002</c:v>
                </c:pt>
                <c:pt idx="14">
                  <c:v>71.003</c:v>
                </c:pt>
                <c:pt idx="15">
                  <c:v>82.120999999999995</c:v>
                </c:pt>
                <c:pt idx="16">
                  <c:v>91.792000000000002</c:v>
                </c:pt>
                <c:pt idx="17">
                  <c:v>91.233999999999995</c:v>
                </c:pt>
                <c:pt idx="18">
                  <c:v>72.206999999999994</c:v>
                </c:pt>
                <c:pt idx="19">
                  <c:v>82.995000000000005</c:v>
                </c:pt>
                <c:pt idx="20">
                  <c:v>81.022999999999996</c:v>
                </c:pt>
                <c:pt idx="21">
                  <c:v>76.262</c:v>
                </c:pt>
                <c:pt idx="22">
                  <c:v>81.358000000000004</c:v>
                </c:pt>
                <c:pt idx="23">
                  <c:v>83.908000000000001</c:v>
                </c:pt>
                <c:pt idx="24">
                  <c:v>91.370999999999995</c:v>
                </c:pt>
                <c:pt idx="25">
                  <c:v>103.074</c:v>
                </c:pt>
                <c:pt idx="26">
                  <c:v>122.211</c:v>
                </c:pt>
                <c:pt idx="27">
                  <c:v>149.36000000000001</c:v>
                </c:pt>
                <c:pt idx="28">
                  <c:v>173.60300000000001</c:v>
                </c:pt>
                <c:pt idx="29">
                  <c:v>168.48500000000001</c:v>
                </c:pt>
                <c:pt idx="30">
                  <c:v>199.59100000000001</c:v>
                </c:pt>
                <c:pt idx="31">
                  <c:v>224.143</c:v>
                </c:pt>
                <c:pt idx="32">
                  <c:v>250.09200000000001</c:v>
                </c:pt>
                <c:pt idx="33">
                  <c:v>271.83600000000001</c:v>
                </c:pt>
                <c:pt idx="34">
                  <c:v>284.58499999999998</c:v>
                </c:pt>
                <c:pt idx="35">
                  <c:v>292.774</c:v>
                </c:pt>
                <c:pt idx="36">
                  <c:v>304.88900000000001</c:v>
                </c:pt>
                <c:pt idx="37">
                  <c:v>313.59500000000003</c:v>
                </c:pt>
                <c:pt idx="38">
                  <c:v>330.846</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37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Филиппины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47.88</c:v>
                </c:pt>
                <c:pt idx="1">
                  <c:v>49.088999999999999</c:v>
                </c:pt>
                <c:pt idx="2">
                  <c:v>50.317999999999998</c:v>
                </c:pt>
                <c:pt idx="3">
                  <c:v>51.585999999999999</c:v>
                </c:pt>
                <c:pt idx="4">
                  <c:v>52.863999999999997</c:v>
                </c:pt>
                <c:pt idx="5">
                  <c:v>54.171999999999997</c:v>
                </c:pt>
                <c:pt idx="6">
                  <c:v>55.49</c:v>
                </c:pt>
                <c:pt idx="7">
                  <c:v>56.877000000000002</c:v>
                </c:pt>
                <c:pt idx="8">
                  <c:v>58.164999999999999</c:v>
                </c:pt>
                <c:pt idx="9">
                  <c:v>59.552999999999997</c:v>
                </c:pt>
                <c:pt idx="10">
                  <c:v>60.94</c:v>
                </c:pt>
                <c:pt idx="11">
                  <c:v>62.36</c:v>
                </c:pt>
                <c:pt idx="12">
                  <c:v>63.82</c:v>
                </c:pt>
                <c:pt idx="13">
                  <c:v>65.319999999999993</c:v>
                </c:pt>
                <c:pt idx="14">
                  <c:v>66.84</c:v>
                </c:pt>
                <c:pt idx="15">
                  <c:v>68.41</c:v>
                </c:pt>
                <c:pt idx="16">
                  <c:v>71.900000000000006</c:v>
                </c:pt>
                <c:pt idx="17">
                  <c:v>73.53</c:v>
                </c:pt>
                <c:pt idx="18">
                  <c:v>75.36</c:v>
                </c:pt>
                <c:pt idx="19">
                  <c:v>76.989999999999995</c:v>
                </c:pt>
                <c:pt idx="20">
                  <c:v>77.02</c:v>
                </c:pt>
                <c:pt idx="21">
                  <c:v>78.59</c:v>
                </c:pt>
                <c:pt idx="22">
                  <c:v>80.28</c:v>
                </c:pt>
                <c:pt idx="23">
                  <c:v>81.88</c:v>
                </c:pt>
                <c:pt idx="24">
                  <c:v>83.56</c:v>
                </c:pt>
                <c:pt idx="25">
                  <c:v>85.26</c:v>
                </c:pt>
                <c:pt idx="26">
                  <c:v>86.97</c:v>
                </c:pt>
                <c:pt idx="27">
                  <c:v>88.71</c:v>
                </c:pt>
                <c:pt idx="28">
                  <c:v>89.44</c:v>
                </c:pt>
                <c:pt idx="29">
                  <c:v>91.02</c:v>
                </c:pt>
                <c:pt idx="30">
                  <c:v>92.6</c:v>
                </c:pt>
                <c:pt idx="31">
                  <c:v>94.18</c:v>
                </c:pt>
                <c:pt idx="32">
                  <c:v>96.5</c:v>
                </c:pt>
                <c:pt idx="33">
                  <c:v>98.19</c:v>
                </c:pt>
                <c:pt idx="34">
                  <c:v>99.88</c:v>
                </c:pt>
                <c:pt idx="35">
                  <c:v>101.56</c:v>
                </c:pt>
                <c:pt idx="36">
                  <c:v>103.24</c:v>
                </c:pt>
                <c:pt idx="37">
                  <c:v>104.92</c:v>
                </c:pt>
                <c:pt idx="38">
                  <c:v>106.6</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120"/>
          <c:min val="4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Сингапур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12.079000000000001</c:v>
                </c:pt>
                <c:pt idx="1">
                  <c:v>14.363</c:v>
                </c:pt>
                <c:pt idx="2">
                  <c:v>15.874000000000001</c:v>
                </c:pt>
                <c:pt idx="3">
                  <c:v>18.001999999999999</c:v>
                </c:pt>
                <c:pt idx="4">
                  <c:v>19.55</c:v>
                </c:pt>
                <c:pt idx="5">
                  <c:v>18.555</c:v>
                </c:pt>
                <c:pt idx="6">
                  <c:v>18.763000000000002</c:v>
                </c:pt>
                <c:pt idx="7">
                  <c:v>21.606000000000002</c:v>
                </c:pt>
                <c:pt idx="8">
                  <c:v>26.515000000000001</c:v>
                </c:pt>
                <c:pt idx="9">
                  <c:v>31.393000000000001</c:v>
                </c:pt>
                <c:pt idx="10">
                  <c:v>38.9</c:v>
                </c:pt>
                <c:pt idx="11">
                  <c:v>45.472999999999999</c:v>
                </c:pt>
                <c:pt idx="12">
                  <c:v>52.156999999999996</c:v>
                </c:pt>
                <c:pt idx="13">
                  <c:v>60.645000000000003</c:v>
                </c:pt>
                <c:pt idx="14">
                  <c:v>73.775999999999996</c:v>
                </c:pt>
                <c:pt idx="15">
                  <c:v>87.891999999999996</c:v>
                </c:pt>
                <c:pt idx="16">
                  <c:v>96.400999999999996</c:v>
                </c:pt>
                <c:pt idx="17">
                  <c:v>100.164</c:v>
                </c:pt>
                <c:pt idx="18">
                  <c:v>85.707999999999998</c:v>
                </c:pt>
                <c:pt idx="19">
                  <c:v>86.284999999999997</c:v>
                </c:pt>
                <c:pt idx="20">
                  <c:v>95.835999999999999</c:v>
                </c:pt>
                <c:pt idx="21">
                  <c:v>89.284999999999997</c:v>
                </c:pt>
                <c:pt idx="22">
                  <c:v>91.941999999999993</c:v>
                </c:pt>
                <c:pt idx="23">
                  <c:v>97.001999999999995</c:v>
                </c:pt>
                <c:pt idx="24">
                  <c:v>114.187</c:v>
                </c:pt>
                <c:pt idx="25">
                  <c:v>127.41800000000001</c:v>
                </c:pt>
                <c:pt idx="26">
                  <c:v>147.79400000000001</c:v>
                </c:pt>
                <c:pt idx="27">
                  <c:v>179.98099999999999</c:v>
                </c:pt>
                <c:pt idx="28">
                  <c:v>192.23099999999999</c:v>
                </c:pt>
                <c:pt idx="29">
                  <c:v>192.40600000000001</c:v>
                </c:pt>
                <c:pt idx="30">
                  <c:v>236.42</c:v>
                </c:pt>
                <c:pt idx="31">
                  <c:v>276.62200000000001</c:v>
                </c:pt>
                <c:pt idx="32">
                  <c:v>291.61</c:v>
                </c:pt>
                <c:pt idx="33">
                  <c:v>305.15699999999998</c:v>
                </c:pt>
                <c:pt idx="34">
                  <c:v>313.26</c:v>
                </c:pt>
                <c:pt idx="35">
                  <c:v>306.25400000000002</c:v>
                </c:pt>
                <c:pt idx="36">
                  <c:v>316.55799999999999</c:v>
                </c:pt>
                <c:pt idx="37">
                  <c:v>336.67899999999997</c:v>
                </c:pt>
                <c:pt idx="38">
                  <c:v>361.10899999999998</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40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Сингапур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2.4140000000000001</c:v>
                </c:pt>
                <c:pt idx="1">
                  <c:v>2.5329999999999999</c:v>
                </c:pt>
                <c:pt idx="2">
                  <c:v>2.6459999999999999</c:v>
                </c:pt>
                <c:pt idx="3">
                  <c:v>2.681</c:v>
                </c:pt>
                <c:pt idx="4">
                  <c:v>2.7320000000000002</c:v>
                </c:pt>
                <c:pt idx="5">
                  <c:v>2.7360000000000002</c:v>
                </c:pt>
                <c:pt idx="6">
                  <c:v>2.7330000000000001</c:v>
                </c:pt>
                <c:pt idx="7">
                  <c:v>2.7749999999999999</c:v>
                </c:pt>
                <c:pt idx="8">
                  <c:v>2.8460000000000001</c:v>
                </c:pt>
                <c:pt idx="9">
                  <c:v>2.931</c:v>
                </c:pt>
                <c:pt idx="10">
                  <c:v>3.0470000000000002</c:v>
                </c:pt>
                <c:pt idx="11">
                  <c:v>3.1349999999999998</c:v>
                </c:pt>
                <c:pt idx="12">
                  <c:v>3.2309999999999999</c:v>
                </c:pt>
                <c:pt idx="13">
                  <c:v>3.3130000000000002</c:v>
                </c:pt>
                <c:pt idx="14">
                  <c:v>3.419</c:v>
                </c:pt>
                <c:pt idx="15">
                  <c:v>3.5249999999999999</c:v>
                </c:pt>
                <c:pt idx="16">
                  <c:v>3.6709999999999998</c:v>
                </c:pt>
                <c:pt idx="17">
                  <c:v>3.7959999999999998</c:v>
                </c:pt>
                <c:pt idx="18">
                  <c:v>3.927</c:v>
                </c:pt>
                <c:pt idx="19">
                  <c:v>3.9590000000000001</c:v>
                </c:pt>
                <c:pt idx="20">
                  <c:v>4.0279999999999996</c:v>
                </c:pt>
                <c:pt idx="21">
                  <c:v>4.1379999999999999</c:v>
                </c:pt>
                <c:pt idx="22">
                  <c:v>4.1760000000000002</c:v>
                </c:pt>
                <c:pt idx="23">
                  <c:v>4.1150000000000002</c:v>
                </c:pt>
                <c:pt idx="24">
                  <c:v>4.1669999999999998</c:v>
                </c:pt>
                <c:pt idx="25">
                  <c:v>4.266</c:v>
                </c:pt>
                <c:pt idx="26">
                  <c:v>4.4009999999999998</c:v>
                </c:pt>
                <c:pt idx="27">
                  <c:v>4.5890000000000004</c:v>
                </c:pt>
                <c:pt idx="28">
                  <c:v>4.8390000000000004</c:v>
                </c:pt>
                <c:pt idx="29">
                  <c:v>4.9880000000000004</c:v>
                </c:pt>
                <c:pt idx="30">
                  <c:v>5.077</c:v>
                </c:pt>
                <c:pt idx="31">
                  <c:v>5.1840000000000002</c:v>
                </c:pt>
                <c:pt idx="32">
                  <c:v>5.3120000000000003</c:v>
                </c:pt>
                <c:pt idx="33">
                  <c:v>5.399</c:v>
                </c:pt>
                <c:pt idx="34">
                  <c:v>5.47</c:v>
                </c:pt>
                <c:pt idx="35">
                  <c:v>5.5350000000000001</c:v>
                </c:pt>
                <c:pt idx="36">
                  <c:v>5.6070000000000002</c:v>
                </c:pt>
                <c:pt idx="37">
                  <c:v>5.6120000000000001</c:v>
                </c:pt>
                <c:pt idx="38">
                  <c:v>5.6390000000000002</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7"/>
          <c:min val="2"/>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ru-RU" sz="1800" dirty="0" smtClean="0">
                <a:solidFill>
                  <a:schemeClr val="tx1"/>
                </a:solidFill>
                <a:effectLst/>
              </a:rPr>
              <a:t>Распределение численности населения по континентам</a:t>
            </a:r>
            <a:endParaRPr lang="ru-RU" dirty="0">
              <a:solidFill>
                <a:schemeClr val="tx1"/>
              </a:solidFill>
              <a:effectLst/>
            </a:endParaRP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ru-RU"/>
        </a:p>
      </c:txPr>
    </c:title>
    <c:autoTitleDeleted val="0"/>
    <c:plotArea>
      <c:layout/>
      <c:pieChart>
        <c:varyColors val="1"/>
        <c:ser>
          <c:idx val="0"/>
          <c:order val="0"/>
          <c:tx>
            <c:strRef>
              <c:f>Лист1!$B$1</c:f>
              <c:strCache>
                <c:ptCount val="1"/>
                <c:pt idx="0">
                  <c:v>Столбец1</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215-4893-8D2B-4BA274056343}"/>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215-4893-8D2B-4BA274056343}"/>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7215-4893-8D2B-4BA274056343}"/>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7215-4893-8D2B-4BA274056343}"/>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7215-4893-8D2B-4BA274056343}"/>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7215-4893-8D2B-4BA27405634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Азия</c:v>
                </c:pt>
                <c:pt idx="1">
                  <c:v>Африка</c:v>
                </c:pt>
                <c:pt idx="2">
                  <c:v>Европа</c:v>
                </c:pt>
                <c:pt idx="3">
                  <c:v>Северная Америка</c:v>
                </c:pt>
                <c:pt idx="4">
                  <c:v>Южная Америка</c:v>
                </c:pt>
                <c:pt idx="5">
                  <c:v>Австралия и Океания</c:v>
                </c:pt>
              </c:strCache>
            </c:strRef>
          </c:cat>
          <c:val>
            <c:numRef>
              <c:f>Лист1!$B$2:$B$7</c:f>
              <c:numCache>
                <c:formatCode>0.00%</c:formatCode>
                <c:ptCount val="6"/>
                <c:pt idx="0">
                  <c:v>0.59540000000000004</c:v>
                </c:pt>
                <c:pt idx="1">
                  <c:v>0.16370000000000001</c:v>
                </c:pt>
                <c:pt idx="2">
                  <c:v>0.1012</c:v>
                </c:pt>
                <c:pt idx="3">
                  <c:v>7.7200000000000005E-2</c:v>
                </c:pt>
                <c:pt idx="4">
                  <c:v>5.7099999999999998E-2</c:v>
                </c:pt>
                <c:pt idx="5">
                  <c:v>5.4000000000000003E-3</c:v>
                </c:pt>
              </c:numCache>
            </c:numRef>
          </c:val>
          <c:extLst>
            <c:ext xmlns:c16="http://schemas.microsoft.com/office/drawing/2014/chart" uri="{C3380CC4-5D6E-409C-BE32-E72D297353CC}">
              <c16:uniqueId val="{0000000C-7215-4893-8D2B-4BA27405634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448042432195969"/>
          <c:y val="0.3186956838728493"/>
          <c:w val="0.22690846456692915"/>
          <c:h val="0.29034004082822978"/>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r>
              <a:rPr lang="ru-RU" sz="2100" dirty="0" smtClean="0"/>
              <a:t>Бруней </a:t>
            </a:r>
            <a:r>
              <a:rPr lang="ru-RU" sz="2100" b="1" i="0" baseline="0" dirty="0" smtClean="0">
                <a:effectLst/>
              </a:rPr>
              <a:t>ВВП (номинал) млрд </a:t>
            </a:r>
            <a:r>
              <a:rPr lang="en-US" sz="2100" b="1" i="0" baseline="0" dirty="0" smtClean="0">
                <a:effectLst/>
              </a:rPr>
              <a:t>$ </a:t>
            </a:r>
            <a:endParaRPr lang="ru-RU" sz="2100" dirty="0" smtClean="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Лист1!$A$2:$A$35</c:f>
              <c:numCache>
                <c:formatCode>General</c:formatCode>
                <c:ptCount val="34"/>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numCache>
            </c:numRef>
          </c:cat>
          <c:val>
            <c:numRef>
              <c:f>Лист1!$B$2:$B$35</c:f>
              <c:numCache>
                <c:formatCode>General</c:formatCode>
                <c:ptCount val="34"/>
                <c:pt idx="0">
                  <c:v>4.4340000000000002</c:v>
                </c:pt>
                <c:pt idx="1">
                  <c:v>2.7040000000000002</c:v>
                </c:pt>
                <c:pt idx="2">
                  <c:v>3.105</c:v>
                </c:pt>
                <c:pt idx="3">
                  <c:v>2.9550000000000001</c:v>
                </c:pt>
                <c:pt idx="4">
                  <c:v>3.3140000000000001</c:v>
                </c:pt>
                <c:pt idx="5">
                  <c:v>3.9079999999999999</c:v>
                </c:pt>
                <c:pt idx="6">
                  <c:v>4.109</c:v>
                </c:pt>
                <c:pt idx="7">
                  <c:v>4.6459999999999999</c:v>
                </c:pt>
                <c:pt idx="8">
                  <c:v>4.5579999999999998</c:v>
                </c:pt>
                <c:pt idx="9">
                  <c:v>4.5369999999999999</c:v>
                </c:pt>
                <c:pt idx="10">
                  <c:v>5.2549999999999999</c:v>
                </c:pt>
                <c:pt idx="11">
                  <c:v>5.6790000000000003</c:v>
                </c:pt>
                <c:pt idx="12">
                  <c:v>5.7690000000000001</c:v>
                </c:pt>
                <c:pt idx="13">
                  <c:v>4.4960000000000004</c:v>
                </c:pt>
                <c:pt idx="14">
                  <c:v>5.1059999999999999</c:v>
                </c:pt>
                <c:pt idx="15">
                  <c:v>6.6619999999999999</c:v>
                </c:pt>
                <c:pt idx="16">
                  <c:v>6.218</c:v>
                </c:pt>
                <c:pt idx="17">
                  <c:v>6.4870000000000001</c:v>
                </c:pt>
                <c:pt idx="18">
                  <c:v>7.2789999999999999</c:v>
                </c:pt>
                <c:pt idx="19">
                  <c:v>8.7390000000000008</c:v>
                </c:pt>
                <c:pt idx="20">
                  <c:v>10.581</c:v>
                </c:pt>
                <c:pt idx="21">
                  <c:v>12.736000000000001</c:v>
                </c:pt>
                <c:pt idx="22">
                  <c:v>13.576000000000001</c:v>
                </c:pt>
                <c:pt idx="23">
                  <c:v>16.004999999999999</c:v>
                </c:pt>
                <c:pt idx="24">
                  <c:v>11.891999999999999</c:v>
                </c:pt>
                <c:pt idx="25">
                  <c:v>13.707000000000001</c:v>
                </c:pt>
                <c:pt idx="26">
                  <c:v>18.524999999999999</c:v>
                </c:pt>
                <c:pt idx="27">
                  <c:v>19.047000000000001</c:v>
                </c:pt>
                <c:pt idx="28">
                  <c:v>18.091999999999999</c:v>
                </c:pt>
                <c:pt idx="29">
                  <c:v>17.097999999999999</c:v>
                </c:pt>
                <c:pt idx="30">
                  <c:v>12.930999999999999</c:v>
                </c:pt>
                <c:pt idx="31">
                  <c:v>11.398999999999999</c:v>
                </c:pt>
                <c:pt idx="32">
                  <c:v>12.128</c:v>
                </c:pt>
                <c:pt idx="33">
                  <c:v>14.082000000000001</c:v>
                </c:pt>
              </c:numCache>
            </c:numRef>
          </c:val>
          <c:extLst>
            <c:ext xmlns:c16="http://schemas.microsoft.com/office/drawing/2014/chart" uri="{C3380CC4-5D6E-409C-BE32-E72D297353CC}">
              <c16:uniqueId val="{00000000-8400-4E6C-AB4E-29F9E4D87422}"/>
            </c:ext>
          </c:extLst>
        </c:ser>
        <c:dLbls>
          <c:dLblPos val="outEnd"/>
          <c:showLegendKey val="0"/>
          <c:showVal val="1"/>
          <c:showCatName val="0"/>
          <c:showSerName val="0"/>
          <c:showPercent val="0"/>
          <c:showBubbleSize val="0"/>
        </c:dLbls>
        <c:gapWidth val="267"/>
        <c:overlap val="-43"/>
        <c:axId val="2078537631"/>
        <c:axId val="2078534303"/>
      </c:barChart>
      <c:catAx>
        <c:axId val="207853763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2078534303"/>
        <c:crosses val="autoZero"/>
        <c:auto val="1"/>
        <c:lblAlgn val="ctr"/>
        <c:lblOffset val="100"/>
        <c:noMultiLvlLbl val="0"/>
      </c:catAx>
      <c:valAx>
        <c:axId val="2078534303"/>
        <c:scaling>
          <c:orientation val="minMax"/>
          <c:max val="22"/>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207853763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Сингапур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Лист1!$A$2:$A$35</c:f>
              <c:numCache>
                <c:formatCode>General</c:formatCode>
                <c:ptCount val="34"/>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pt idx="32">
                  <c:v>2017</c:v>
                </c:pt>
                <c:pt idx="33">
                  <c:v>2018</c:v>
                </c:pt>
              </c:numCache>
            </c:numRef>
          </c:cat>
          <c:val>
            <c:numRef>
              <c:f>Лист1!$B$2:$B$35</c:f>
              <c:numCache>
                <c:formatCode>General</c:formatCode>
                <c:ptCount val="34"/>
                <c:pt idx="0">
                  <c:v>0.222</c:v>
                </c:pt>
                <c:pt idx="1">
                  <c:v>0.22600000000000001</c:v>
                </c:pt>
                <c:pt idx="2">
                  <c:v>0.23400000000000001</c:v>
                </c:pt>
                <c:pt idx="3">
                  <c:v>0.24099999999999999</c:v>
                </c:pt>
                <c:pt idx="4">
                  <c:v>0.246</c:v>
                </c:pt>
                <c:pt idx="5">
                  <c:v>0.253</c:v>
                </c:pt>
                <c:pt idx="6">
                  <c:v>0.26</c:v>
                </c:pt>
                <c:pt idx="7">
                  <c:v>0.26700000000000002</c:v>
                </c:pt>
                <c:pt idx="8">
                  <c:v>0.27400000000000002</c:v>
                </c:pt>
                <c:pt idx="9">
                  <c:v>0.28100000000000003</c:v>
                </c:pt>
                <c:pt idx="10">
                  <c:v>0.28699999999999998</c:v>
                </c:pt>
                <c:pt idx="11">
                  <c:v>0.29499999999999998</c:v>
                </c:pt>
                <c:pt idx="12">
                  <c:v>0.30199999999999999</c:v>
                </c:pt>
                <c:pt idx="13">
                  <c:v>0.31</c:v>
                </c:pt>
                <c:pt idx="14">
                  <c:v>0.317</c:v>
                </c:pt>
                <c:pt idx="15">
                  <c:v>0.32500000000000001</c:v>
                </c:pt>
                <c:pt idx="16">
                  <c:v>0.33300000000000002</c:v>
                </c:pt>
                <c:pt idx="17">
                  <c:v>0.34399999999999997</c:v>
                </c:pt>
                <c:pt idx="18">
                  <c:v>0.35</c:v>
                </c:pt>
                <c:pt idx="19">
                  <c:v>0.36</c:v>
                </c:pt>
                <c:pt idx="20">
                  <c:v>0.35899999999999999</c:v>
                </c:pt>
                <c:pt idx="21">
                  <c:v>0.36499999999999999</c:v>
                </c:pt>
                <c:pt idx="22">
                  <c:v>0.37</c:v>
                </c:pt>
                <c:pt idx="23">
                  <c:v>0.375</c:v>
                </c:pt>
                <c:pt idx="24">
                  <c:v>0.38</c:v>
                </c:pt>
                <c:pt idx="25">
                  <c:v>0.38700000000000001</c:v>
                </c:pt>
                <c:pt idx="26">
                  <c:v>0.39300000000000002</c:v>
                </c:pt>
                <c:pt idx="27">
                  <c:v>0.39900000000000002</c:v>
                </c:pt>
                <c:pt idx="28">
                  <c:v>0.40300000000000002</c:v>
                </c:pt>
                <c:pt idx="29">
                  <c:v>0.40799999999999997</c:v>
                </c:pt>
                <c:pt idx="30">
                  <c:v>0.41199999999999998</c:v>
                </c:pt>
                <c:pt idx="31">
                  <c:v>0.41699999999999998</c:v>
                </c:pt>
                <c:pt idx="32">
                  <c:v>0.42899999999999999</c:v>
                </c:pt>
                <c:pt idx="33">
                  <c:v>0.434</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0.46"/>
          <c:min val="0.2"/>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r>
              <a:rPr lang="ru-RU" sz="2100" dirty="0" smtClean="0"/>
              <a:t>Малайзия </a:t>
            </a:r>
            <a:r>
              <a:rPr lang="ru-RU" sz="2100" b="1" i="0" baseline="0" dirty="0" smtClean="0">
                <a:effectLst/>
              </a:rPr>
              <a:t>ВВП (номинал) млрд </a:t>
            </a:r>
            <a:r>
              <a:rPr lang="en-US" sz="2100" b="1" i="0" baseline="0" dirty="0" smtClean="0">
                <a:effectLst/>
              </a:rPr>
              <a:t>$ </a:t>
            </a:r>
            <a:endParaRPr lang="ru-RU" sz="2100" dirty="0" smtClean="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26.382000000000001</c:v>
                </c:pt>
                <c:pt idx="1">
                  <c:v>26.937999999999999</c:v>
                </c:pt>
                <c:pt idx="2">
                  <c:v>28.867999999999999</c:v>
                </c:pt>
                <c:pt idx="3">
                  <c:v>32.286000000000001</c:v>
                </c:pt>
                <c:pt idx="4">
                  <c:v>36.567999999999998</c:v>
                </c:pt>
                <c:pt idx="5">
                  <c:v>33.612000000000002</c:v>
                </c:pt>
                <c:pt idx="6">
                  <c:v>29.879000000000001</c:v>
                </c:pt>
                <c:pt idx="7">
                  <c:v>34.045999999999999</c:v>
                </c:pt>
                <c:pt idx="8">
                  <c:v>37.314999999999998</c:v>
                </c:pt>
                <c:pt idx="9">
                  <c:v>41.094999999999999</c:v>
                </c:pt>
                <c:pt idx="10">
                  <c:v>46.575000000000003</c:v>
                </c:pt>
                <c:pt idx="11">
                  <c:v>52.765000000000001</c:v>
                </c:pt>
                <c:pt idx="12">
                  <c:v>63.521000000000001</c:v>
                </c:pt>
                <c:pt idx="13">
                  <c:v>71.837000000000003</c:v>
                </c:pt>
                <c:pt idx="14">
                  <c:v>79.984999999999999</c:v>
                </c:pt>
                <c:pt idx="15">
                  <c:v>95.394999999999996</c:v>
                </c:pt>
                <c:pt idx="16">
                  <c:v>108.3</c:v>
                </c:pt>
                <c:pt idx="17">
                  <c:v>107.57</c:v>
                </c:pt>
                <c:pt idx="18">
                  <c:v>77.507999999999996</c:v>
                </c:pt>
                <c:pt idx="19">
                  <c:v>84.995999999999995</c:v>
                </c:pt>
                <c:pt idx="20">
                  <c:v>100.71899999999999</c:v>
                </c:pt>
                <c:pt idx="21">
                  <c:v>99.638999999999996</c:v>
                </c:pt>
                <c:pt idx="22">
                  <c:v>108.29600000000001</c:v>
                </c:pt>
                <c:pt idx="23">
                  <c:v>118.34399999999999</c:v>
                </c:pt>
                <c:pt idx="24">
                  <c:v>133.96600000000001</c:v>
                </c:pt>
                <c:pt idx="25">
                  <c:v>148.245</c:v>
                </c:pt>
                <c:pt idx="26">
                  <c:v>168.084</c:v>
                </c:pt>
                <c:pt idx="27">
                  <c:v>199.96</c:v>
                </c:pt>
                <c:pt idx="28">
                  <c:v>238.64500000000001</c:v>
                </c:pt>
                <c:pt idx="29">
                  <c:v>208.91399999999999</c:v>
                </c:pt>
                <c:pt idx="30">
                  <c:v>255.024</c:v>
                </c:pt>
                <c:pt idx="31">
                  <c:v>297.96100000000001</c:v>
                </c:pt>
                <c:pt idx="32">
                  <c:v>314.44299999999998</c:v>
                </c:pt>
                <c:pt idx="33">
                  <c:v>323.27600000000001</c:v>
                </c:pt>
                <c:pt idx="34">
                  <c:v>338.06599999999997</c:v>
                </c:pt>
                <c:pt idx="35">
                  <c:v>296.63600000000002</c:v>
                </c:pt>
                <c:pt idx="36">
                  <c:v>296.75299999999999</c:v>
                </c:pt>
                <c:pt idx="37">
                  <c:v>314.70800000000003</c:v>
                </c:pt>
                <c:pt idx="38">
                  <c:v>354.34800000000001</c:v>
                </c:pt>
              </c:numCache>
            </c:numRef>
          </c:val>
          <c:extLst>
            <c:ext xmlns:c16="http://schemas.microsoft.com/office/drawing/2014/chart" uri="{C3380CC4-5D6E-409C-BE32-E72D297353CC}">
              <c16:uniqueId val="{00000000-8400-4E6C-AB4E-29F9E4D87422}"/>
            </c:ext>
          </c:extLst>
        </c:ser>
        <c:dLbls>
          <c:dLblPos val="outEnd"/>
          <c:showLegendKey val="0"/>
          <c:showVal val="1"/>
          <c:showCatName val="0"/>
          <c:showSerName val="0"/>
          <c:showPercent val="0"/>
          <c:showBubbleSize val="0"/>
        </c:dLbls>
        <c:gapWidth val="267"/>
        <c:overlap val="-43"/>
        <c:axId val="2078537631"/>
        <c:axId val="2078534303"/>
      </c:barChart>
      <c:catAx>
        <c:axId val="207853763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2078534303"/>
        <c:crosses val="autoZero"/>
        <c:auto val="1"/>
        <c:lblAlgn val="ctr"/>
        <c:lblOffset val="100"/>
        <c:noMultiLvlLbl val="0"/>
      </c:catAx>
      <c:valAx>
        <c:axId val="2078534303"/>
        <c:scaling>
          <c:orientation val="minMax"/>
          <c:max val="40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207853763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Малайзия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13.885</c:v>
                </c:pt>
                <c:pt idx="1">
                  <c:v>14.228999999999999</c:v>
                </c:pt>
                <c:pt idx="2">
                  <c:v>14.592000000000001</c:v>
                </c:pt>
                <c:pt idx="3">
                  <c:v>14.955</c:v>
                </c:pt>
                <c:pt idx="4">
                  <c:v>15.327999999999999</c:v>
                </c:pt>
                <c:pt idx="5">
                  <c:v>15.823</c:v>
                </c:pt>
                <c:pt idx="6">
                  <c:v>16.257000000000001</c:v>
                </c:pt>
                <c:pt idx="7">
                  <c:v>16.681000000000001</c:v>
                </c:pt>
                <c:pt idx="8">
                  <c:v>17.094000000000001</c:v>
                </c:pt>
                <c:pt idx="9">
                  <c:v>17.507999999999999</c:v>
                </c:pt>
                <c:pt idx="10">
                  <c:v>18.266999999999999</c:v>
                </c:pt>
                <c:pt idx="11">
                  <c:v>18.547000000000001</c:v>
                </c:pt>
                <c:pt idx="12">
                  <c:v>19.068000000000001</c:v>
                </c:pt>
                <c:pt idx="13">
                  <c:v>19.602</c:v>
                </c:pt>
                <c:pt idx="14">
                  <c:v>20.141999999999999</c:v>
                </c:pt>
                <c:pt idx="15">
                  <c:v>20.681999999999999</c:v>
                </c:pt>
                <c:pt idx="16">
                  <c:v>21.222999999999999</c:v>
                </c:pt>
                <c:pt idx="17">
                  <c:v>21.768999999999998</c:v>
                </c:pt>
                <c:pt idx="18">
                  <c:v>22.334</c:v>
                </c:pt>
                <c:pt idx="19">
                  <c:v>22.91</c:v>
                </c:pt>
                <c:pt idx="20">
                  <c:v>23.495000000000001</c:v>
                </c:pt>
                <c:pt idx="21">
                  <c:v>24.123000000000001</c:v>
                </c:pt>
                <c:pt idx="22">
                  <c:v>24.727</c:v>
                </c:pt>
                <c:pt idx="23">
                  <c:v>25.32</c:v>
                </c:pt>
                <c:pt idx="24">
                  <c:v>25.905000000000001</c:v>
                </c:pt>
                <c:pt idx="25">
                  <c:v>26.477</c:v>
                </c:pt>
                <c:pt idx="26">
                  <c:v>26.832000000000001</c:v>
                </c:pt>
                <c:pt idx="27">
                  <c:v>27.1</c:v>
                </c:pt>
                <c:pt idx="28">
                  <c:v>27.6</c:v>
                </c:pt>
                <c:pt idx="29">
                  <c:v>28.082000000000001</c:v>
                </c:pt>
                <c:pt idx="30">
                  <c:v>28.588999999999999</c:v>
                </c:pt>
                <c:pt idx="31">
                  <c:v>29.062000000000001</c:v>
                </c:pt>
                <c:pt idx="32">
                  <c:v>29.51</c:v>
                </c:pt>
                <c:pt idx="33">
                  <c:v>30.213999999999999</c:v>
                </c:pt>
                <c:pt idx="34">
                  <c:v>30.709</c:v>
                </c:pt>
                <c:pt idx="35">
                  <c:v>31.186</c:v>
                </c:pt>
                <c:pt idx="36">
                  <c:v>31.634</c:v>
                </c:pt>
                <c:pt idx="37">
                  <c:v>32.023000000000003</c:v>
                </c:pt>
                <c:pt idx="38">
                  <c:v>32.384999999999998</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36"/>
          <c:min val="1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r>
              <a:rPr lang="ru-RU" sz="2100" dirty="0" smtClean="0"/>
              <a:t>Восточный Тимор </a:t>
            </a:r>
            <a:r>
              <a:rPr lang="ru-RU" sz="2100" b="1" i="0" baseline="0" dirty="0" smtClean="0">
                <a:effectLst/>
              </a:rPr>
              <a:t>ВВП (номинал) млрд </a:t>
            </a:r>
            <a:r>
              <a:rPr lang="en-US" sz="2100" b="1" i="0" baseline="0" dirty="0" smtClean="0">
                <a:effectLst/>
              </a:rPr>
              <a:t>$ </a:t>
            </a:r>
            <a:endParaRPr lang="ru-RU" sz="2100" dirty="0" smtClean="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128" b="1" i="0" u="none" strike="noStrike" kern="1200" cap="none" spc="0" normalizeH="0" baseline="0">
              <a:solidFill>
                <a:prstClr val="black">
                  <a:lumMod val="50000"/>
                  <a:lumOff val="50000"/>
                </a:prst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Лист1!$B$2:$B$20</c:f>
              <c:numCache>
                <c:formatCode>General</c:formatCode>
                <c:ptCount val="19"/>
                <c:pt idx="0">
                  <c:v>0.44</c:v>
                </c:pt>
                <c:pt idx="1">
                  <c:v>0.51800000000000002</c:v>
                </c:pt>
                <c:pt idx="2">
                  <c:v>0.51100000000000001</c:v>
                </c:pt>
                <c:pt idx="3">
                  <c:v>0.54300000000000004</c:v>
                </c:pt>
                <c:pt idx="4">
                  <c:v>1.0780000000000001</c:v>
                </c:pt>
                <c:pt idx="5">
                  <c:v>1.8140000000000001</c:v>
                </c:pt>
                <c:pt idx="6">
                  <c:v>2.6579999999999999</c:v>
                </c:pt>
                <c:pt idx="7">
                  <c:v>2.8809999999999998</c:v>
                </c:pt>
                <c:pt idx="8">
                  <c:v>4.391</c:v>
                </c:pt>
                <c:pt idx="9">
                  <c:v>3.2</c:v>
                </c:pt>
                <c:pt idx="10">
                  <c:v>3.9990000000000001</c:v>
                </c:pt>
                <c:pt idx="11">
                  <c:v>5.6820000000000004</c:v>
                </c:pt>
                <c:pt idx="12">
                  <c:v>6.6710000000000003</c:v>
                </c:pt>
                <c:pt idx="13">
                  <c:v>5.65</c:v>
                </c:pt>
                <c:pt idx="14">
                  <c:v>4.0449999999999999</c:v>
                </c:pt>
                <c:pt idx="15">
                  <c:v>3.1040000000000001</c:v>
                </c:pt>
                <c:pt idx="16">
                  <c:v>2.5209999999999999</c:v>
                </c:pt>
                <c:pt idx="17">
                  <c:v>2.778</c:v>
                </c:pt>
                <c:pt idx="18">
                  <c:v>3.09</c:v>
                </c:pt>
              </c:numCache>
            </c:numRef>
          </c:val>
          <c:extLst>
            <c:ext xmlns:c16="http://schemas.microsoft.com/office/drawing/2014/chart" uri="{C3380CC4-5D6E-409C-BE32-E72D297353CC}">
              <c16:uniqueId val="{00000000-8400-4E6C-AB4E-29F9E4D87422}"/>
            </c:ext>
          </c:extLst>
        </c:ser>
        <c:dLbls>
          <c:dLblPos val="outEnd"/>
          <c:showLegendKey val="0"/>
          <c:showVal val="1"/>
          <c:showCatName val="0"/>
          <c:showSerName val="0"/>
          <c:showPercent val="0"/>
          <c:showBubbleSize val="0"/>
        </c:dLbls>
        <c:gapWidth val="267"/>
        <c:overlap val="-43"/>
        <c:axId val="2078537631"/>
        <c:axId val="2078534303"/>
      </c:barChart>
      <c:catAx>
        <c:axId val="207853763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2078534303"/>
        <c:crosses val="autoZero"/>
        <c:auto val="1"/>
        <c:lblAlgn val="ctr"/>
        <c:lblOffset val="100"/>
        <c:noMultiLvlLbl val="0"/>
      </c:catAx>
      <c:valAx>
        <c:axId val="2078534303"/>
        <c:scaling>
          <c:orientation val="minMax"/>
          <c:max val="7.3"/>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207853763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Восточный Тимор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Лист1!$A$2:$A$21</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Лист1!$B$2:$B$21</c:f>
              <c:numCache>
                <c:formatCode>General</c:formatCode>
                <c:ptCount val="20"/>
                <c:pt idx="0">
                  <c:v>0.82299999999999995</c:v>
                </c:pt>
                <c:pt idx="1">
                  <c:v>0.89700000000000002</c:v>
                </c:pt>
                <c:pt idx="2">
                  <c:v>0.90900000000000003</c:v>
                </c:pt>
                <c:pt idx="3">
                  <c:v>0.92200000000000004</c:v>
                </c:pt>
                <c:pt idx="4">
                  <c:v>0.93600000000000005</c:v>
                </c:pt>
                <c:pt idx="5">
                  <c:v>0.95199999999999996</c:v>
                </c:pt>
                <c:pt idx="6">
                  <c:v>0.97</c:v>
                </c:pt>
                <c:pt idx="7">
                  <c:v>0.98899999999999999</c:v>
                </c:pt>
                <c:pt idx="8">
                  <c:v>1.01</c:v>
                </c:pt>
                <c:pt idx="9">
                  <c:v>1.034</c:v>
                </c:pt>
                <c:pt idx="10">
                  <c:v>1.046</c:v>
                </c:pt>
                <c:pt idx="11">
                  <c:v>1.0569999999999999</c:v>
                </c:pt>
                <c:pt idx="12">
                  <c:v>1.0780000000000001</c:v>
                </c:pt>
                <c:pt idx="13">
                  <c:v>1.1020000000000001</c:v>
                </c:pt>
                <c:pt idx="14">
                  <c:v>1.129</c:v>
                </c:pt>
                <c:pt idx="15">
                  <c:v>1.1579999999999999</c:v>
                </c:pt>
                <c:pt idx="16">
                  <c:v>1.1850000000000001</c:v>
                </c:pt>
                <c:pt idx="17">
                  <c:v>1.212</c:v>
                </c:pt>
                <c:pt idx="18">
                  <c:v>1.24</c:v>
                </c:pt>
                <c:pt idx="19">
                  <c:v>1.2689999999999999</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1.31"/>
          <c:min val="0.8"/>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Юго-Восточная Азия население в млн человек</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94.575000000000003</c:v>
                </c:pt>
              </c:numCache>
            </c:numRef>
          </c:val>
          <c:extLst>
            <c:ext xmlns:c16="http://schemas.microsoft.com/office/drawing/2014/chart" uri="{C3380CC4-5D6E-409C-BE32-E72D297353CC}">
              <c16:uniqueId val="{00000000-5F3E-4FC0-A9B4-42A4D711C9A6}"/>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67.793000000000006</c:v>
                </c:pt>
              </c:numCache>
            </c:numRef>
          </c:val>
          <c:extLst>
            <c:ext xmlns:c16="http://schemas.microsoft.com/office/drawing/2014/chart" uri="{C3380CC4-5D6E-409C-BE32-E72D297353CC}">
              <c16:uniqueId val="{00000001-5F3E-4FC0-A9B4-42A4D711C9A6}"/>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52.832000000000001</c:v>
                </c:pt>
              </c:numCache>
            </c:numRef>
          </c:val>
          <c:extLst>
            <c:ext xmlns:c16="http://schemas.microsoft.com/office/drawing/2014/chart" uri="{C3380CC4-5D6E-409C-BE32-E72D297353CC}">
              <c16:uniqueId val="{00000002-5F3E-4FC0-A9B4-42A4D711C9A6}"/>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16.253</c:v>
                </c:pt>
              </c:numCache>
            </c:numRef>
          </c:val>
          <c:extLst>
            <c:ext xmlns:c16="http://schemas.microsoft.com/office/drawing/2014/chart" uri="{C3380CC4-5D6E-409C-BE32-E72D297353CC}">
              <c16:uniqueId val="{00000003-5F3E-4FC0-A9B4-42A4D711C9A6}"/>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6.7770000000000001</c:v>
                </c:pt>
              </c:numCache>
            </c:numRef>
          </c:val>
          <c:extLst>
            <c:ext xmlns:c16="http://schemas.microsoft.com/office/drawing/2014/chart" uri="{C3380CC4-5D6E-409C-BE32-E72D297353CC}">
              <c16:uniqueId val="{00000004-5F3E-4FC0-A9B4-42A4D711C9A6}"/>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264.16199999999998</c:v>
                </c:pt>
              </c:numCache>
            </c:numRef>
          </c:val>
          <c:extLst>
            <c:ext xmlns:c16="http://schemas.microsoft.com/office/drawing/2014/chart" uri="{C3380CC4-5D6E-409C-BE32-E72D297353CC}">
              <c16:uniqueId val="{00000005-5F3E-4FC0-A9B4-42A4D711C9A6}"/>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106.6</c:v>
                </c:pt>
              </c:numCache>
            </c:numRef>
          </c:val>
          <c:extLst>
            <c:ext xmlns:c16="http://schemas.microsoft.com/office/drawing/2014/chart" uri="{C3380CC4-5D6E-409C-BE32-E72D297353CC}">
              <c16:uniqueId val="{00000006-5F3E-4FC0-A9B4-42A4D711C9A6}"/>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5.6390000000000002</c:v>
                </c:pt>
              </c:numCache>
            </c:numRef>
          </c:val>
          <c:extLst>
            <c:ext xmlns:c16="http://schemas.microsoft.com/office/drawing/2014/chart" uri="{C3380CC4-5D6E-409C-BE32-E72D297353CC}">
              <c16:uniqueId val="{00000007-5F3E-4FC0-A9B4-42A4D711C9A6}"/>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0.434</c:v>
                </c:pt>
              </c:numCache>
            </c:numRef>
          </c:val>
          <c:extLst>
            <c:ext xmlns:c16="http://schemas.microsoft.com/office/drawing/2014/chart" uri="{C3380CC4-5D6E-409C-BE32-E72D297353CC}">
              <c16:uniqueId val="{00000008-5F3E-4FC0-A9B4-42A4D711C9A6}"/>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32.384999999999998</c:v>
                </c:pt>
              </c:numCache>
            </c:numRef>
          </c:val>
          <c:extLst>
            <c:ext xmlns:c16="http://schemas.microsoft.com/office/drawing/2014/chart" uri="{C3380CC4-5D6E-409C-BE32-E72D297353CC}">
              <c16:uniqueId val="{00000009-5F3E-4FC0-A9B4-42A4D711C9A6}"/>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1.2689999999999999</c:v>
                </c:pt>
              </c:numCache>
            </c:numRef>
          </c:val>
          <c:extLst>
            <c:ext xmlns:c16="http://schemas.microsoft.com/office/drawing/2014/chart" uri="{C3380CC4-5D6E-409C-BE32-E72D297353CC}">
              <c16:uniqueId val="{0000000A-5F3E-4FC0-A9B4-42A4D711C9A6}"/>
            </c:ext>
          </c:extLst>
        </c:ser>
        <c:dLbls>
          <c:dLblPos val="outEnd"/>
          <c:showLegendKey val="0"/>
          <c:showVal val="1"/>
          <c:showCatName val="0"/>
          <c:showSerName val="0"/>
          <c:showPercent val="0"/>
          <c:showBubbleSize val="0"/>
        </c:dLbls>
        <c:gapWidth val="247"/>
        <c:overlap val="-50"/>
        <c:axId val="505796016"/>
        <c:axId val="505800592"/>
      </c:barChart>
      <c:catAx>
        <c:axId val="50579601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05800592"/>
        <c:crosses val="autoZero"/>
        <c:auto val="1"/>
        <c:lblAlgn val="ctr"/>
        <c:lblOffset val="100"/>
        <c:noMultiLvlLbl val="0"/>
      </c:catAx>
      <c:valAx>
        <c:axId val="50580059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0579601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solidFill>
                  <a:schemeClr val="bg1">
                    <a:lumMod val="50000"/>
                  </a:schemeClr>
                </a:solidFill>
                <a:latin typeface="+mj-lt"/>
              </a:rPr>
              <a:t>Юго-Восточная Азия ВВП в млрд $ США</a:t>
            </a:r>
            <a:endParaRPr lang="ru-RU" dirty="0">
              <a:solidFill>
                <a:schemeClr val="bg1">
                  <a:lumMod val="50000"/>
                </a:schemeClr>
              </a:solidFill>
              <a:latin typeface="+mj-l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241.27199999999999</c:v>
                </c:pt>
              </c:numCache>
            </c:numRef>
          </c:val>
          <c:extLst>
            <c:ext xmlns:c16="http://schemas.microsoft.com/office/drawing/2014/chart" uri="{C3380CC4-5D6E-409C-BE32-E72D297353CC}">
              <c16:uniqueId val="{00000000-6C68-4828-B84B-B697B5461B2B}"/>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487.23899999999998</c:v>
                </c:pt>
              </c:numCache>
            </c:numRef>
          </c:val>
          <c:extLst>
            <c:ext xmlns:c16="http://schemas.microsoft.com/office/drawing/2014/chart" uri="{C3380CC4-5D6E-409C-BE32-E72D297353CC}">
              <c16:uniqueId val="{00000001-6C68-4828-B84B-B697B5461B2B}"/>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68.558999999999997</c:v>
                </c:pt>
              </c:numCache>
            </c:numRef>
          </c:val>
          <c:extLst>
            <c:ext xmlns:c16="http://schemas.microsoft.com/office/drawing/2014/chart" uri="{C3380CC4-5D6E-409C-BE32-E72D297353CC}">
              <c16:uniqueId val="{00000002-6C68-4828-B84B-B697B5461B2B}"/>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24.523</c:v>
                </c:pt>
              </c:numCache>
            </c:numRef>
          </c:val>
          <c:extLst>
            <c:ext xmlns:c16="http://schemas.microsoft.com/office/drawing/2014/chart" uri="{C3380CC4-5D6E-409C-BE32-E72D297353CC}">
              <c16:uniqueId val="{00000003-6C68-4828-B84B-B697B5461B2B}"/>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18.434000000000001</c:v>
                </c:pt>
              </c:numCache>
            </c:numRef>
          </c:val>
          <c:extLst>
            <c:ext xmlns:c16="http://schemas.microsoft.com/office/drawing/2014/chart" uri="{C3380CC4-5D6E-409C-BE32-E72D297353CC}">
              <c16:uniqueId val="{00000004-6C68-4828-B84B-B697B5461B2B}"/>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1022.45</c:v>
                </c:pt>
              </c:numCache>
            </c:numRef>
          </c:val>
          <c:extLst>
            <c:ext xmlns:c16="http://schemas.microsoft.com/office/drawing/2014/chart" uri="{C3380CC4-5D6E-409C-BE32-E72D297353CC}">
              <c16:uniqueId val="{00000005-6C68-4828-B84B-B697B5461B2B}"/>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330.846</c:v>
                </c:pt>
              </c:numCache>
            </c:numRef>
          </c:val>
          <c:extLst>
            <c:ext xmlns:c16="http://schemas.microsoft.com/office/drawing/2014/chart" uri="{C3380CC4-5D6E-409C-BE32-E72D297353CC}">
              <c16:uniqueId val="{00000006-6C68-4828-B84B-B697B5461B2B}"/>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361.10899999999998</c:v>
                </c:pt>
              </c:numCache>
            </c:numRef>
          </c:val>
          <c:extLst>
            <c:ext xmlns:c16="http://schemas.microsoft.com/office/drawing/2014/chart" uri="{C3380CC4-5D6E-409C-BE32-E72D297353CC}">
              <c16:uniqueId val="{00000007-6C68-4828-B84B-B697B5461B2B}"/>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14.082000000000001</c:v>
                </c:pt>
              </c:numCache>
            </c:numRef>
          </c:val>
          <c:extLst>
            <c:ext xmlns:c16="http://schemas.microsoft.com/office/drawing/2014/chart" uri="{C3380CC4-5D6E-409C-BE32-E72D297353CC}">
              <c16:uniqueId val="{00000008-6C68-4828-B84B-B697B5461B2B}"/>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354.34800000000001</c:v>
                </c:pt>
              </c:numCache>
            </c:numRef>
          </c:val>
          <c:extLst>
            <c:ext xmlns:c16="http://schemas.microsoft.com/office/drawing/2014/chart" uri="{C3380CC4-5D6E-409C-BE32-E72D297353CC}">
              <c16:uniqueId val="{00000009-6C68-4828-B84B-B697B5461B2B}"/>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3.09</c:v>
                </c:pt>
              </c:numCache>
            </c:numRef>
          </c:val>
          <c:extLst>
            <c:ext xmlns:c16="http://schemas.microsoft.com/office/drawing/2014/chart" uri="{C3380CC4-5D6E-409C-BE32-E72D297353CC}">
              <c16:uniqueId val="{0000000A-6C68-4828-B84B-B697B5461B2B}"/>
            </c:ext>
          </c:extLst>
        </c:ser>
        <c:dLbls>
          <c:dLblPos val="outEnd"/>
          <c:showLegendKey val="0"/>
          <c:showVal val="1"/>
          <c:showCatName val="0"/>
          <c:showSerName val="0"/>
          <c:showPercent val="0"/>
          <c:showBubbleSize val="0"/>
        </c:dLbls>
        <c:gapWidth val="150"/>
        <c:overlap val="-50"/>
        <c:axId val="429142768"/>
        <c:axId val="429145264"/>
      </c:barChart>
      <c:valAx>
        <c:axId val="429145264"/>
        <c:scaling>
          <c:orientation val="minMax"/>
        </c:scaling>
        <c:delete val="0"/>
        <c:axPos val="b"/>
        <c:majorGridlines>
          <c:spPr>
            <a:ln w="9525" cap="flat" cmpd="sng" algn="ctr">
              <a:solidFill>
                <a:schemeClr val="dk1">
                  <a:lumMod val="15000"/>
                  <a:lumOff val="85000"/>
                  <a:alpha val="54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429142768"/>
        <c:crosses val="autoZero"/>
        <c:crossBetween val="between"/>
      </c:valAx>
      <c:catAx>
        <c:axId val="429142768"/>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429145264"/>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28" b="1" i="0" u="none" strike="noStrike" cap="none" normalizeH="0" baseline="0" dirty="0" smtClean="0">
                <a:effectLst/>
              </a:rPr>
              <a:t>Юго-Восточная Азия </a:t>
            </a:r>
            <a:r>
              <a:rPr lang="ru-RU" dirty="0" smtClean="0"/>
              <a:t>ВВП </a:t>
            </a:r>
            <a:r>
              <a:rPr lang="ru-RU" dirty="0"/>
              <a:t>на душу населения в $ США</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2551.12</c:v>
                </c:pt>
              </c:numCache>
            </c:numRef>
          </c:val>
          <c:extLst>
            <c:ext xmlns:c16="http://schemas.microsoft.com/office/drawing/2014/chart" uri="{C3380CC4-5D6E-409C-BE32-E72D297353CC}">
              <c16:uniqueId val="{00000000-88F7-4513-868E-8476108335FE}"/>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7187.19</c:v>
                </c:pt>
              </c:numCache>
            </c:numRef>
          </c:val>
          <c:extLst>
            <c:ext xmlns:c16="http://schemas.microsoft.com/office/drawing/2014/chart" uri="{C3380CC4-5D6E-409C-BE32-E72D297353CC}">
              <c16:uniqueId val="{00000001-88F7-4513-868E-8476108335FE}"/>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1297.68</c:v>
                </c:pt>
              </c:numCache>
            </c:numRef>
          </c:val>
          <c:extLst>
            <c:ext xmlns:c16="http://schemas.microsoft.com/office/drawing/2014/chart" uri="{C3380CC4-5D6E-409C-BE32-E72D297353CC}">
              <c16:uniqueId val="{00000002-88F7-4513-868E-8476108335FE}"/>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1508.82</c:v>
                </c:pt>
              </c:numCache>
            </c:numRef>
          </c:val>
          <c:extLst>
            <c:ext xmlns:c16="http://schemas.microsoft.com/office/drawing/2014/chart" uri="{C3380CC4-5D6E-409C-BE32-E72D297353CC}">
              <c16:uniqueId val="{00000003-88F7-4513-868E-8476108335FE}"/>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2720.32</c:v>
                </c:pt>
              </c:numCache>
            </c:numRef>
          </c:val>
          <c:extLst>
            <c:ext xmlns:c16="http://schemas.microsoft.com/office/drawing/2014/chart" uri="{C3380CC4-5D6E-409C-BE32-E72D297353CC}">
              <c16:uniqueId val="{00000004-88F7-4513-868E-8476108335FE}"/>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3870.56</c:v>
                </c:pt>
              </c:numCache>
            </c:numRef>
          </c:val>
          <c:extLst>
            <c:ext xmlns:c16="http://schemas.microsoft.com/office/drawing/2014/chart" uri="{C3380CC4-5D6E-409C-BE32-E72D297353CC}">
              <c16:uniqueId val="{00000005-88F7-4513-868E-8476108335FE}"/>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3103.62</c:v>
                </c:pt>
              </c:numCache>
            </c:numRef>
          </c:val>
          <c:extLst>
            <c:ext xmlns:c16="http://schemas.microsoft.com/office/drawing/2014/chart" uri="{C3380CC4-5D6E-409C-BE32-E72D297353CC}">
              <c16:uniqueId val="{00000006-88F7-4513-868E-8476108335FE}"/>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64041.42</c:v>
                </c:pt>
              </c:numCache>
            </c:numRef>
          </c:val>
          <c:extLst>
            <c:ext xmlns:c16="http://schemas.microsoft.com/office/drawing/2014/chart" uri="{C3380CC4-5D6E-409C-BE32-E72D297353CC}">
              <c16:uniqueId val="{00000007-88F7-4513-868E-8476108335FE}"/>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32413.919999999998</c:v>
                </c:pt>
              </c:numCache>
            </c:numRef>
          </c:val>
          <c:extLst>
            <c:ext xmlns:c16="http://schemas.microsoft.com/office/drawing/2014/chart" uri="{C3380CC4-5D6E-409C-BE32-E72D297353CC}">
              <c16:uniqueId val="{00000008-88F7-4513-868E-8476108335FE}"/>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10941.75</c:v>
                </c:pt>
              </c:numCache>
            </c:numRef>
          </c:val>
          <c:extLst>
            <c:ext xmlns:c16="http://schemas.microsoft.com/office/drawing/2014/chart" uri="{C3380CC4-5D6E-409C-BE32-E72D297353CC}">
              <c16:uniqueId val="{00000009-88F7-4513-868E-8476108335FE}"/>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2435.0500000000002</c:v>
                </c:pt>
              </c:numCache>
            </c:numRef>
          </c:val>
          <c:extLst>
            <c:ext xmlns:c16="http://schemas.microsoft.com/office/drawing/2014/chart" uri="{C3380CC4-5D6E-409C-BE32-E72D297353CC}">
              <c16:uniqueId val="{0000000A-88F7-4513-868E-8476108335FE}"/>
            </c:ext>
          </c:extLst>
        </c:ser>
        <c:dLbls>
          <c:dLblPos val="outEnd"/>
          <c:showLegendKey val="0"/>
          <c:showVal val="1"/>
          <c:showCatName val="0"/>
          <c:showSerName val="0"/>
          <c:showPercent val="0"/>
          <c:showBubbleSize val="0"/>
        </c:dLbls>
        <c:gapWidth val="150"/>
        <c:overlap val="-50"/>
        <c:axId val="638439232"/>
        <c:axId val="638441312"/>
      </c:barChart>
      <c:catAx>
        <c:axId val="638439232"/>
        <c:scaling>
          <c:orientation val="minMax"/>
        </c:scaling>
        <c:delete val="0"/>
        <c:axPos val="l"/>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8441312"/>
        <c:crosses val="autoZero"/>
        <c:auto val="1"/>
        <c:lblAlgn val="ctr"/>
        <c:lblOffset val="100"/>
        <c:noMultiLvlLbl val="0"/>
      </c:catAx>
      <c:valAx>
        <c:axId val="638441312"/>
        <c:scaling>
          <c:orientation val="minMax"/>
        </c:scaling>
        <c:delete val="0"/>
        <c:axPos val="b"/>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843923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Юго-Восточная Азия ВВП по ППС на душу населения в $ США</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7510.53</c:v>
                </c:pt>
              </c:numCache>
            </c:numRef>
          </c:val>
          <c:extLst>
            <c:ext xmlns:c16="http://schemas.microsoft.com/office/drawing/2014/chart" uri="{C3380CC4-5D6E-409C-BE32-E72D297353CC}">
              <c16:uniqueId val="{00000000-DCFC-4225-B76A-87F8F6D2B773}"/>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19476.48</c:v>
                </c:pt>
              </c:numCache>
            </c:numRef>
          </c:val>
          <c:extLst>
            <c:ext xmlns:c16="http://schemas.microsoft.com/office/drawing/2014/chart" uri="{C3380CC4-5D6E-409C-BE32-E72D297353CC}">
              <c16:uniqueId val="{00000001-DCFC-4225-B76A-87F8F6D2B773}"/>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6511.29</c:v>
                </c:pt>
              </c:numCache>
            </c:numRef>
          </c:val>
          <c:extLst>
            <c:ext xmlns:c16="http://schemas.microsoft.com/office/drawing/2014/chart" uri="{C3380CC4-5D6E-409C-BE32-E72D297353CC}">
              <c16:uniqueId val="{00000002-DCFC-4225-B76A-87F8F6D2B773}"/>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4334.75</c:v>
                </c:pt>
              </c:numCache>
            </c:numRef>
          </c:val>
          <c:extLst>
            <c:ext xmlns:c16="http://schemas.microsoft.com/office/drawing/2014/chart" uri="{C3380CC4-5D6E-409C-BE32-E72D297353CC}">
              <c16:uniqueId val="{00000003-DCFC-4225-B76A-87F8F6D2B773}"/>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7924.64</c:v>
                </c:pt>
              </c:numCache>
            </c:numRef>
          </c:val>
          <c:extLst>
            <c:ext xmlns:c16="http://schemas.microsoft.com/office/drawing/2014/chart" uri="{C3380CC4-5D6E-409C-BE32-E72D297353CC}">
              <c16:uniqueId val="{00000004-DCFC-4225-B76A-87F8F6D2B773}"/>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13229.54</c:v>
                </c:pt>
              </c:numCache>
            </c:numRef>
          </c:val>
          <c:extLst>
            <c:ext xmlns:c16="http://schemas.microsoft.com/office/drawing/2014/chart" uri="{C3380CC4-5D6E-409C-BE32-E72D297353CC}">
              <c16:uniqueId val="{00000005-DCFC-4225-B76A-87F8F6D2B773}"/>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8935.92</c:v>
                </c:pt>
              </c:numCache>
            </c:numRef>
          </c:val>
          <c:extLst>
            <c:ext xmlns:c16="http://schemas.microsoft.com/office/drawing/2014/chart" uri="{C3380CC4-5D6E-409C-BE32-E72D297353CC}">
              <c16:uniqueId val="{00000006-DCFC-4225-B76A-87F8F6D2B773}"/>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100344.68</c:v>
                </c:pt>
              </c:numCache>
            </c:numRef>
          </c:val>
          <c:extLst>
            <c:ext xmlns:c16="http://schemas.microsoft.com/office/drawing/2014/chart" uri="{C3380CC4-5D6E-409C-BE32-E72D297353CC}">
              <c16:uniqueId val="{00000007-DCFC-4225-B76A-87F8F6D2B773}"/>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79529.86</c:v>
                </c:pt>
              </c:numCache>
            </c:numRef>
          </c:val>
          <c:extLst>
            <c:ext xmlns:c16="http://schemas.microsoft.com/office/drawing/2014/chart" uri="{C3380CC4-5D6E-409C-BE32-E72D297353CC}">
              <c16:uniqueId val="{00000008-DCFC-4225-B76A-87F8F6D2B773}"/>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30859.87</c:v>
                </c:pt>
              </c:numCache>
            </c:numRef>
          </c:val>
          <c:extLst>
            <c:ext xmlns:c16="http://schemas.microsoft.com/office/drawing/2014/chart" uri="{C3380CC4-5D6E-409C-BE32-E72D297353CC}">
              <c16:uniqueId val="{00000009-DCFC-4225-B76A-87F8F6D2B773}"/>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5241.8100000000004</c:v>
                </c:pt>
              </c:numCache>
            </c:numRef>
          </c:val>
          <c:extLst>
            <c:ext xmlns:c16="http://schemas.microsoft.com/office/drawing/2014/chart" uri="{C3380CC4-5D6E-409C-BE32-E72D297353CC}">
              <c16:uniqueId val="{0000000A-DCFC-4225-B76A-87F8F6D2B773}"/>
            </c:ext>
          </c:extLst>
        </c:ser>
        <c:dLbls>
          <c:dLblPos val="outEnd"/>
          <c:showLegendKey val="0"/>
          <c:showVal val="1"/>
          <c:showCatName val="0"/>
          <c:showSerName val="0"/>
          <c:showPercent val="0"/>
          <c:showBubbleSize val="0"/>
        </c:dLbls>
        <c:gapWidth val="247"/>
        <c:overlap val="-50"/>
        <c:axId val="505812656"/>
        <c:axId val="505793520"/>
      </c:barChart>
      <c:catAx>
        <c:axId val="50581265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05793520"/>
        <c:crosses val="autoZero"/>
        <c:auto val="1"/>
        <c:lblAlgn val="ctr"/>
        <c:lblOffset val="100"/>
        <c:noMultiLvlLbl val="0"/>
      </c:catAx>
      <c:valAx>
        <c:axId val="5057935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0581265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solidFill>
                  <a:schemeClr val="tx1"/>
                </a:solidFill>
                <a:latin typeface="+mn-lt"/>
              </a:rPr>
              <a:t>Численность</a:t>
            </a:r>
            <a:r>
              <a:rPr lang="ru-RU" baseline="0" dirty="0" smtClean="0">
                <a:solidFill>
                  <a:schemeClr val="tx1"/>
                </a:solidFill>
                <a:latin typeface="+mn-lt"/>
              </a:rPr>
              <a:t> население от Российской империи до современной России млн человек</a:t>
            </a:r>
            <a:endParaRPr lang="ru-RU" dirty="0">
              <a:solidFill>
                <a:schemeClr val="tx1"/>
              </a:solidFill>
              <a:latin typeface="+mn-l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lineChart>
        <c:grouping val="standard"/>
        <c:varyColors val="0"/>
        <c:ser>
          <c:idx val="0"/>
          <c:order val="0"/>
          <c:tx>
            <c:strRef>
              <c:f>Лист1!$B$1</c:f>
              <c:strCache>
                <c:ptCount val="1"/>
                <c:pt idx="0">
                  <c:v>Ряд 1</c:v>
                </c:pt>
              </c:strCache>
            </c:strRef>
          </c:tx>
          <c:spPr>
            <a:ln w="2222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Лист1!$A$2:$A$12</c:f>
              <c:strCache>
                <c:ptCount val="11"/>
                <c:pt idx="0">
                  <c:v>1897  (Российская империя)</c:v>
                </c:pt>
                <c:pt idx="1">
                  <c:v>1926</c:v>
                </c:pt>
                <c:pt idx="2">
                  <c:v>1940</c:v>
                </c:pt>
                <c:pt idx="3">
                  <c:v>1946</c:v>
                </c:pt>
                <c:pt idx="4">
                  <c:v>1959</c:v>
                </c:pt>
                <c:pt idx="5">
                  <c:v>1970</c:v>
                </c:pt>
                <c:pt idx="6">
                  <c:v>1979</c:v>
                </c:pt>
                <c:pt idx="7">
                  <c:v>1991</c:v>
                </c:pt>
                <c:pt idx="8">
                  <c:v>2000</c:v>
                </c:pt>
                <c:pt idx="9">
                  <c:v>2010</c:v>
                </c:pt>
                <c:pt idx="10">
                  <c:v>2019</c:v>
                </c:pt>
              </c:strCache>
            </c:strRef>
          </c:cat>
          <c:val>
            <c:numRef>
              <c:f>Лист1!$B$2:$B$12</c:f>
              <c:numCache>
                <c:formatCode>General</c:formatCode>
                <c:ptCount val="11"/>
                <c:pt idx="0">
                  <c:v>67</c:v>
                </c:pt>
                <c:pt idx="1">
                  <c:v>100</c:v>
                </c:pt>
                <c:pt idx="2">
                  <c:v>109</c:v>
                </c:pt>
                <c:pt idx="3">
                  <c:v>97</c:v>
                </c:pt>
                <c:pt idx="4">
                  <c:v>116</c:v>
                </c:pt>
                <c:pt idx="5">
                  <c:v>129</c:v>
                </c:pt>
                <c:pt idx="6">
                  <c:v>136</c:v>
                </c:pt>
                <c:pt idx="7">
                  <c:v>148</c:v>
                </c:pt>
                <c:pt idx="8">
                  <c:v>146</c:v>
                </c:pt>
                <c:pt idx="9">
                  <c:v>142</c:v>
                </c:pt>
                <c:pt idx="10">
                  <c:v>146</c:v>
                </c:pt>
              </c:numCache>
            </c:numRef>
          </c:val>
          <c:smooth val="0"/>
          <c:extLst>
            <c:ext xmlns:c16="http://schemas.microsoft.com/office/drawing/2014/chart" uri="{C3380CC4-5D6E-409C-BE32-E72D297353CC}">
              <c16:uniqueId val="{00000000-741A-42C0-ACDC-68AFA373AC8B}"/>
            </c:ext>
          </c:extLst>
        </c:ser>
        <c:dLbls>
          <c:dLblPos val="t"/>
          <c:showLegendKey val="0"/>
          <c:showVal val="1"/>
          <c:showCatName val="0"/>
          <c:showSerName val="0"/>
          <c:showPercent val="0"/>
          <c:showBubbleSize val="0"/>
        </c:dLbls>
        <c:smooth val="0"/>
        <c:axId val="524139344"/>
        <c:axId val="524121872"/>
      </c:lineChart>
      <c:catAx>
        <c:axId val="524139344"/>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21872"/>
        <c:crosses val="autoZero"/>
        <c:auto val="1"/>
        <c:lblAlgn val="ctr"/>
        <c:lblOffset val="100"/>
        <c:noMultiLvlLbl val="0"/>
      </c:catAx>
      <c:valAx>
        <c:axId val="524121872"/>
        <c:scaling>
          <c:orientation val="minMax"/>
          <c:min val="6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393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u="none" strike="noStrike" cap="none" normalizeH="0" baseline="0" dirty="0" smtClean="0">
                <a:effectLst/>
              </a:rPr>
              <a:t>Юго-Восточная Азия </a:t>
            </a:r>
            <a:r>
              <a:rPr lang="ru-RU" sz="2100" b="1" i="0" baseline="0" dirty="0" smtClean="0">
                <a:effectLst/>
              </a:rPr>
              <a:t>ВВП по ППС в млрд $ США</a:t>
            </a:r>
            <a:endParaRPr lang="ru-RU" sz="2100" b="1"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710.30700000000002</c:v>
                </c:pt>
              </c:numCache>
            </c:numRef>
          </c:val>
          <c:extLst>
            <c:ext xmlns:c16="http://schemas.microsoft.com/office/drawing/2014/chart" uri="{C3380CC4-5D6E-409C-BE32-E72D297353CC}">
              <c16:uniqueId val="{00000000-DB40-48B6-91D5-B72127A48E1A}"/>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1320.36</c:v>
                </c:pt>
              </c:numCache>
            </c:numRef>
          </c:val>
          <c:extLst>
            <c:ext xmlns:c16="http://schemas.microsoft.com/office/drawing/2014/chart" uri="{C3380CC4-5D6E-409C-BE32-E72D297353CC}">
              <c16:uniqueId val="{00000001-DB40-48B6-91D5-B72127A48E1A}"/>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344.005</c:v>
                </c:pt>
              </c:numCache>
            </c:numRef>
          </c:val>
          <c:extLst>
            <c:ext xmlns:c16="http://schemas.microsoft.com/office/drawing/2014/chart" uri="{C3380CC4-5D6E-409C-BE32-E72D297353CC}">
              <c16:uniqueId val="{00000002-DB40-48B6-91D5-B72127A48E1A}"/>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70.451999999999998</c:v>
                </c:pt>
              </c:numCache>
            </c:numRef>
          </c:val>
          <c:extLst>
            <c:ext xmlns:c16="http://schemas.microsoft.com/office/drawing/2014/chart" uri="{C3380CC4-5D6E-409C-BE32-E72D297353CC}">
              <c16:uniqueId val="{00000003-DB40-48B6-91D5-B72127A48E1A}"/>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53.701000000000001</c:v>
                </c:pt>
              </c:numCache>
            </c:numRef>
          </c:val>
          <c:extLst>
            <c:ext xmlns:c16="http://schemas.microsoft.com/office/drawing/2014/chart" uri="{C3380CC4-5D6E-409C-BE32-E72D297353CC}">
              <c16:uniqueId val="{00000004-DB40-48B6-91D5-B72127A48E1A}"/>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3494.74</c:v>
                </c:pt>
              </c:numCache>
            </c:numRef>
          </c:val>
          <c:extLst>
            <c:ext xmlns:c16="http://schemas.microsoft.com/office/drawing/2014/chart" uri="{C3380CC4-5D6E-409C-BE32-E72D297353CC}">
              <c16:uniqueId val="{00000005-DB40-48B6-91D5-B72127A48E1A}"/>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952.56899999999996</c:v>
                </c:pt>
              </c:numCache>
            </c:numRef>
          </c:val>
          <c:extLst>
            <c:ext xmlns:c16="http://schemas.microsoft.com/office/drawing/2014/chart" uri="{C3380CC4-5D6E-409C-BE32-E72D297353CC}">
              <c16:uniqueId val="{00000006-DB40-48B6-91D5-B72127A48E1A}"/>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565.81100000000004</c:v>
                </c:pt>
              </c:numCache>
            </c:numRef>
          </c:val>
          <c:extLst>
            <c:ext xmlns:c16="http://schemas.microsoft.com/office/drawing/2014/chart" uri="{C3380CC4-5D6E-409C-BE32-E72D297353CC}">
              <c16:uniqueId val="{00000007-DB40-48B6-91D5-B72127A48E1A}"/>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34.552</c:v>
                </c:pt>
              </c:numCache>
            </c:numRef>
          </c:val>
          <c:extLst>
            <c:ext xmlns:c16="http://schemas.microsoft.com/office/drawing/2014/chart" uri="{C3380CC4-5D6E-409C-BE32-E72D297353CC}">
              <c16:uniqueId val="{00000008-DB40-48B6-91D5-B72127A48E1A}"/>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999.39700000000005</c:v>
                </c:pt>
              </c:numCache>
            </c:numRef>
          </c:val>
          <c:extLst>
            <c:ext xmlns:c16="http://schemas.microsoft.com/office/drawing/2014/chart" uri="{C3380CC4-5D6E-409C-BE32-E72D297353CC}">
              <c16:uniqueId val="{00000009-DB40-48B6-91D5-B72127A48E1A}"/>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6.6529999999999996</c:v>
                </c:pt>
              </c:numCache>
            </c:numRef>
          </c:val>
          <c:extLst>
            <c:ext xmlns:c16="http://schemas.microsoft.com/office/drawing/2014/chart" uri="{C3380CC4-5D6E-409C-BE32-E72D297353CC}">
              <c16:uniqueId val="{0000000A-DB40-48B6-91D5-B72127A48E1A}"/>
            </c:ext>
          </c:extLst>
        </c:ser>
        <c:dLbls>
          <c:dLblPos val="outEnd"/>
          <c:showLegendKey val="0"/>
          <c:showVal val="1"/>
          <c:showCatName val="0"/>
          <c:showSerName val="0"/>
          <c:showPercent val="0"/>
          <c:showBubbleSize val="0"/>
        </c:dLbls>
        <c:gapWidth val="150"/>
        <c:overlap val="-50"/>
        <c:axId val="615509520"/>
        <c:axId val="615512848"/>
      </c:barChart>
      <c:catAx>
        <c:axId val="615509520"/>
        <c:scaling>
          <c:orientation val="minMax"/>
        </c:scaling>
        <c:delete val="0"/>
        <c:axPos val="l"/>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15512848"/>
        <c:crosses val="autoZero"/>
        <c:auto val="1"/>
        <c:lblAlgn val="ctr"/>
        <c:lblOffset val="100"/>
        <c:noMultiLvlLbl val="0"/>
      </c:catAx>
      <c:valAx>
        <c:axId val="615512848"/>
        <c:scaling>
          <c:orientation val="minMax"/>
        </c:scaling>
        <c:delete val="0"/>
        <c:axPos val="b"/>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1550952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28" b="1" i="0" u="none" strike="noStrike" cap="none" normalizeH="0" baseline="0" dirty="0" smtClean="0">
                <a:effectLst/>
              </a:rPr>
              <a:t>Юго-Восточная Азия  доля городского населения в %</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Вьетнам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35.92</c:v>
                </c:pt>
              </c:numCache>
            </c:numRef>
          </c:val>
          <c:extLst>
            <c:ext xmlns:c16="http://schemas.microsoft.com/office/drawing/2014/chart" uri="{C3380CC4-5D6E-409C-BE32-E72D297353CC}">
              <c16:uniqueId val="{00000000-B010-44AC-AE98-60A1CCC03449}"/>
            </c:ext>
          </c:extLst>
        </c:ser>
        <c:ser>
          <c:idx val="1"/>
          <c:order val="1"/>
          <c:tx>
            <c:strRef>
              <c:f>Лист1!$C$1</c:f>
              <c:strCache>
                <c:ptCount val="1"/>
                <c:pt idx="0">
                  <c:v>Таиланд</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49.95</c:v>
                </c:pt>
              </c:numCache>
            </c:numRef>
          </c:val>
          <c:extLst>
            <c:ext xmlns:c16="http://schemas.microsoft.com/office/drawing/2014/chart" uri="{C3380CC4-5D6E-409C-BE32-E72D297353CC}">
              <c16:uniqueId val="{00000001-B010-44AC-AE98-60A1CCC03449}"/>
            </c:ext>
          </c:extLst>
        </c:ser>
        <c:ser>
          <c:idx val="2"/>
          <c:order val="2"/>
          <c:tx>
            <c:strRef>
              <c:f>Лист1!$D$1</c:f>
              <c:strCache>
                <c:ptCount val="1"/>
                <c:pt idx="0">
                  <c:v>Мьянма</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30.58</c:v>
                </c:pt>
              </c:numCache>
            </c:numRef>
          </c:val>
          <c:extLst>
            <c:ext xmlns:c16="http://schemas.microsoft.com/office/drawing/2014/chart" uri="{C3380CC4-5D6E-409C-BE32-E72D297353CC}">
              <c16:uniqueId val="{00000002-B010-44AC-AE98-60A1CCC03449}"/>
            </c:ext>
          </c:extLst>
        </c:ser>
        <c:ser>
          <c:idx val="3"/>
          <c:order val="3"/>
          <c:tx>
            <c:strRef>
              <c:f>Лист1!$E$1</c:f>
              <c:strCache>
                <c:ptCount val="1"/>
                <c:pt idx="0">
                  <c:v>Камбоджа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23.39</c:v>
                </c:pt>
              </c:numCache>
            </c:numRef>
          </c:val>
          <c:extLst>
            <c:ext xmlns:c16="http://schemas.microsoft.com/office/drawing/2014/chart" uri="{C3380CC4-5D6E-409C-BE32-E72D297353CC}">
              <c16:uniqueId val="{00000003-B010-44AC-AE98-60A1CCC03449}"/>
            </c:ext>
          </c:extLst>
        </c:ser>
        <c:ser>
          <c:idx val="4"/>
          <c:order val="4"/>
          <c:tx>
            <c:strRef>
              <c:f>Лист1!$F$1</c:f>
              <c:strCache>
                <c:ptCount val="1"/>
                <c:pt idx="0">
                  <c:v>Лаос</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35</c:v>
                </c:pt>
              </c:numCache>
            </c:numRef>
          </c:val>
          <c:extLst>
            <c:ext xmlns:c16="http://schemas.microsoft.com/office/drawing/2014/chart" uri="{C3380CC4-5D6E-409C-BE32-E72D297353CC}">
              <c16:uniqueId val="{00000004-B010-44AC-AE98-60A1CCC03449}"/>
            </c:ext>
          </c:extLst>
        </c:ser>
        <c:ser>
          <c:idx val="5"/>
          <c:order val="5"/>
          <c:tx>
            <c:strRef>
              <c:f>Лист1!$G$1</c:f>
              <c:strCache>
                <c:ptCount val="1"/>
                <c:pt idx="0">
                  <c:v>Индонезия</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55.33</c:v>
                </c:pt>
              </c:numCache>
            </c:numRef>
          </c:val>
          <c:extLst>
            <c:ext xmlns:c16="http://schemas.microsoft.com/office/drawing/2014/chart" uri="{C3380CC4-5D6E-409C-BE32-E72D297353CC}">
              <c16:uniqueId val="{00000005-B010-44AC-AE98-60A1CCC03449}"/>
            </c:ext>
          </c:extLst>
        </c:ser>
        <c:ser>
          <c:idx val="6"/>
          <c:order val="6"/>
          <c:tx>
            <c:strRef>
              <c:f>Лист1!$H$1</c:f>
              <c:strCache>
                <c:ptCount val="1"/>
                <c:pt idx="0">
                  <c:v>Филиппины</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46.91</c:v>
                </c:pt>
              </c:numCache>
            </c:numRef>
          </c:val>
          <c:extLst>
            <c:ext xmlns:c16="http://schemas.microsoft.com/office/drawing/2014/chart" uri="{C3380CC4-5D6E-409C-BE32-E72D297353CC}">
              <c16:uniqueId val="{00000006-B010-44AC-AE98-60A1CCC03449}"/>
            </c:ext>
          </c:extLst>
        </c:ser>
        <c:ser>
          <c:idx val="7"/>
          <c:order val="7"/>
          <c:tx>
            <c:strRef>
              <c:f>Лист1!$I$1</c:f>
              <c:strCache>
                <c:ptCount val="1"/>
                <c:pt idx="0">
                  <c:v>Сингапур</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100</c:v>
                </c:pt>
              </c:numCache>
            </c:numRef>
          </c:val>
          <c:extLst>
            <c:ext xmlns:c16="http://schemas.microsoft.com/office/drawing/2014/chart" uri="{C3380CC4-5D6E-409C-BE32-E72D297353CC}">
              <c16:uniqueId val="{00000007-B010-44AC-AE98-60A1CCC03449}"/>
            </c:ext>
          </c:extLst>
        </c:ser>
        <c:ser>
          <c:idx val="8"/>
          <c:order val="8"/>
          <c:tx>
            <c:strRef>
              <c:f>Лист1!$J$1</c:f>
              <c:strCache>
                <c:ptCount val="1"/>
                <c:pt idx="0">
                  <c:v>Бруней-Даруссалам</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77.63</c:v>
                </c:pt>
              </c:numCache>
            </c:numRef>
          </c:val>
          <c:extLst>
            <c:ext xmlns:c16="http://schemas.microsoft.com/office/drawing/2014/chart" uri="{C3380CC4-5D6E-409C-BE32-E72D297353CC}">
              <c16:uniqueId val="{00000008-B010-44AC-AE98-60A1CCC03449}"/>
            </c:ext>
          </c:extLst>
        </c:ser>
        <c:ser>
          <c:idx val="9"/>
          <c:order val="9"/>
          <c:tx>
            <c:strRef>
              <c:f>Лист1!$K$1</c:f>
              <c:strCache>
                <c:ptCount val="1"/>
                <c:pt idx="0">
                  <c:v>Малайзия</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76.040000000000006</c:v>
                </c:pt>
              </c:numCache>
            </c:numRef>
          </c:val>
          <c:extLst>
            <c:ext xmlns:c16="http://schemas.microsoft.com/office/drawing/2014/chart" uri="{C3380CC4-5D6E-409C-BE32-E72D297353CC}">
              <c16:uniqueId val="{00000009-B010-44AC-AE98-60A1CCC03449}"/>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30.58</c:v>
                </c:pt>
              </c:numCache>
            </c:numRef>
          </c:val>
          <c:extLst>
            <c:ext xmlns:c16="http://schemas.microsoft.com/office/drawing/2014/chart" uri="{C3380CC4-5D6E-409C-BE32-E72D297353CC}">
              <c16:uniqueId val="{0000000A-B010-44AC-AE98-60A1CCC03449}"/>
            </c:ext>
          </c:extLst>
        </c:ser>
        <c:dLbls>
          <c:dLblPos val="outEnd"/>
          <c:showLegendKey val="0"/>
          <c:showVal val="1"/>
          <c:showCatName val="0"/>
          <c:showSerName val="0"/>
          <c:showPercent val="0"/>
          <c:showBubbleSize val="0"/>
        </c:dLbls>
        <c:gapWidth val="150"/>
        <c:overlap val="-50"/>
        <c:axId val="505804752"/>
        <c:axId val="505813904"/>
      </c:barChart>
      <c:catAx>
        <c:axId val="505804752"/>
        <c:scaling>
          <c:orientation val="minMax"/>
        </c:scaling>
        <c:delete val="0"/>
        <c:axPos val="l"/>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05813904"/>
        <c:crosses val="autoZero"/>
        <c:auto val="1"/>
        <c:lblAlgn val="ctr"/>
        <c:lblOffset val="100"/>
        <c:noMultiLvlLbl val="0"/>
      </c:catAx>
      <c:valAx>
        <c:axId val="505813904"/>
        <c:scaling>
          <c:orientation val="minMax"/>
        </c:scaling>
        <c:delete val="0"/>
        <c:axPos val="b"/>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0580475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28" b="1" i="0" u="none" strike="noStrike" cap="none" normalizeH="0" baseline="0" dirty="0" smtClean="0">
                <a:effectLst/>
              </a:rPr>
              <a:t>Юго-Восточная Азия  </a:t>
            </a:r>
          </a:p>
          <a:p>
            <a:pPr>
              <a:defRPr/>
            </a:pPr>
            <a:r>
              <a:rPr lang="ru-RU" sz="2128" b="1" i="0" u="none" strike="noStrike" cap="none" normalizeH="0" baseline="0" dirty="0" smtClean="0">
                <a:effectLst/>
              </a:rPr>
              <a:t>и</a:t>
            </a:r>
            <a:r>
              <a:rPr lang="ru-RU" dirty="0" smtClean="0"/>
              <a:t>ндекс развития человеческого потенциала</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Лист1!$B$2</c:f>
              <c:numCache>
                <c:formatCode>General</c:formatCode>
                <c:ptCount val="1"/>
                <c:pt idx="0">
                  <c:v>0.8</c:v>
                </c:pt>
              </c:numCache>
            </c:numRef>
          </c:val>
          <c:extLst>
            <c:ext xmlns:c16="http://schemas.microsoft.com/office/drawing/2014/chart" uri="{C3380CC4-5D6E-409C-BE32-E72D297353CC}">
              <c16:uniqueId val="{00000000-5A4D-4F8F-BE93-81AD2C6E4FAE}"/>
            </c:ext>
          </c:extLst>
        </c:ser>
        <c:ser>
          <c:idx val="1"/>
          <c:order val="1"/>
          <c:tx>
            <c:strRef>
              <c:f>Лист1!$C$1</c:f>
              <c:strCache>
                <c:ptCount val="1"/>
                <c:pt idx="0">
                  <c:v>Вьетнам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Лист1!$C$2</c:f>
              <c:numCache>
                <c:formatCode>General</c:formatCode>
                <c:ptCount val="1"/>
                <c:pt idx="0">
                  <c:v>0.69</c:v>
                </c:pt>
              </c:numCache>
            </c:numRef>
          </c:val>
          <c:extLst>
            <c:ext xmlns:c16="http://schemas.microsoft.com/office/drawing/2014/chart" uri="{C3380CC4-5D6E-409C-BE32-E72D297353CC}">
              <c16:uniqueId val="{00000001-5A4D-4F8F-BE93-81AD2C6E4FAE}"/>
            </c:ext>
          </c:extLst>
        </c:ser>
        <c:ser>
          <c:idx val="2"/>
          <c:order val="2"/>
          <c:tx>
            <c:strRef>
              <c:f>Лист1!$D$1</c:f>
              <c:strCache>
                <c:ptCount val="1"/>
                <c:pt idx="0">
                  <c:v>Таиланд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Лист1!$D$2</c:f>
              <c:numCache>
                <c:formatCode>General</c:formatCode>
                <c:ptCount val="1"/>
                <c:pt idx="0">
                  <c:v>0.75</c:v>
                </c:pt>
              </c:numCache>
            </c:numRef>
          </c:val>
          <c:extLst>
            <c:ext xmlns:c16="http://schemas.microsoft.com/office/drawing/2014/chart" uri="{C3380CC4-5D6E-409C-BE32-E72D297353CC}">
              <c16:uniqueId val="{00000002-5A4D-4F8F-BE93-81AD2C6E4FAE}"/>
            </c:ext>
          </c:extLst>
        </c:ser>
        <c:ser>
          <c:idx val="3"/>
          <c:order val="3"/>
          <c:tx>
            <c:strRef>
              <c:f>Лист1!$E$1</c:f>
              <c:strCache>
                <c:ptCount val="1"/>
                <c:pt idx="0">
                  <c:v>Мьянма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Лист1!$E$2</c:f>
              <c:numCache>
                <c:formatCode>General</c:formatCode>
                <c:ptCount val="1"/>
                <c:pt idx="0">
                  <c:v>0.57999999999999996</c:v>
                </c:pt>
              </c:numCache>
            </c:numRef>
          </c:val>
          <c:extLst>
            <c:ext xmlns:c16="http://schemas.microsoft.com/office/drawing/2014/chart" uri="{C3380CC4-5D6E-409C-BE32-E72D297353CC}">
              <c16:uniqueId val="{00000003-5A4D-4F8F-BE93-81AD2C6E4FAE}"/>
            </c:ext>
          </c:extLst>
        </c:ser>
        <c:ser>
          <c:idx val="4"/>
          <c:order val="4"/>
          <c:tx>
            <c:strRef>
              <c:f>Лист1!$F$1</c:f>
              <c:strCache>
                <c:ptCount val="1"/>
                <c:pt idx="0">
                  <c:v>Камбоджа</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Лист1!$F$2</c:f>
              <c:numCache>
                <c:formatCode>General</c:formatCode>
                <c:ptCount val="1"/>
                <c:pt idx="0">
                  <c:v>0.57999999999999996</c:v>
                </c:pt>
              </c:numCache>
            </c:numRef>
          </c:val>
          <c:extLst>
            <c:ext xmlns:c16="http://schemas.microsoft.com/office/drawing/2014/chart" uri="{C3380CC4-5D6E-409C-BE32-E72D297353CC}">
              <c16:uniqueId val="{00000004-5A4D-4F8F-BE93-81AD2C6E4FAE}"/>
            </c:ext>
          </c:extLst>
        </c:ser>
        <c:ser>
          <c:idx val="5"/>
          <c:order val="5"/>
          <c:tx>
            <c:strRef>
              <c:f>Лист1!$G$1</c:f>
              <c:strCache>
                <c:ptCount val="1"/>
                <c:pt idx="0">
                  <c:v>Лаос</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Лист1!$G$2</c:f>
              <c:numCache>
                <c:formatCode>General</c:formatCode>
                <c:ptCount val="1"/>
                <c:pt idx="0">
                  <c:v>0.6</c:v>
                </c:pt>
              </c:numCache>
            </c:numRef>
          </c:val>
          <c:extLst>
            <c:ext xmlns:c16="http://schemas.microsoft.com/office/drawing/2014/chart" uri="{C3380CC4-5D6E-409C-BE32-E72D297353CC}">
              <c16:uniqueId val="{00000005-5A4D-4F8F-BE93-81AD2C6E4FAE}"/>
            </c:ext>
          </c:extLst>
        </c:ser>
        <c:ser>
          <c:idx val="6"/>
          <c:order val="6"/>
          <c:tx>
            <c:strRef>
              <c:f>Лист1!$H$1</c:f>
              <c:strCache>
                <c:ptCount val="1"/>
                <c:pt idx="0">
                  <c:v>Индонезия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Лист1!$H$2</c:f>
              <c:numCache>
                <c:formatCode>General</c:formatCode>
                <c:ptCount val="1"/>
                <c:pt idx="0">
                  <c:v>0.69</c:v>
                </c:pt>
              </c:numCache>
            </c:numRef>
          </c:val>
          <c:extLst>
            <c:ext xmlns:c16="http://schemas.microsoft.com/office/drawing/2014/chart" uri="{C3380CC4-5D6E-409C-BE32-E72D297353CC}">
              <c16:uniqueId val="{00000006-5A4D-4F8F-BE93-81AD2C6E4FAE}"/>
            </c:ext>
          </c:extLst>
        </c:ser>
        <c:ser>
          <c:idx val="7"/>
          <c:order val="7"/>
          <c:tx>
            <c:strRef>
              <c:f>Лист1!$I$1</c:f>
              <c:strCache>
                <c:ptCount val="1"/>
                <c:pt idx="0">
                  <c:v>Филиппины</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Лист1!$I$2</c:f>
              <c:numCache>
                <c:formatCode>General</c:formatCode>
                <c:ptCount val="1"/>
                <c:pt idx="0">
                  <c:v>0.7</c:v>
                </c:pt>
              </c:numCache>
            </c:numRef>
          </c:val>
          <c:extLst>
            <c:ext xmlns:c16="http://schemas.microsoft.com/office/drawing/2014/chart" uri="{C3380CC4-5D6E-409C-BE32-E72D297353CC}">
              <c16:uniqueId val="{00000007-5A4D-4F8F-BE93-81AD2C6E4FAE}"/>
            </c:ext>
          </c:extLst>
        </c:ser>
        <c:ser>
          <c:idx val="8"/>
          <c:order val="8"/>
          <c:tx>
            <c:strRef>
              <c:f>Лист1!$J$1</c:f>
              <c:strCache>
                <c:ptCount val="1"/>
                <c:pt idx="0">
                  <c:v>Сингапур</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Лист1!$J$2</c:f>
              <c:numCache>
                <c:formatCode>General</c:formatCode>
                <c:ptCount val="1"/>
                <c:pt idx="0">
                  <c:v>0.93</c:v>
                </c:pt>
              </c:numCache>
            </c:numRef>
          </c:val>
          <c:extLst>
            <c:ext xmlns:c16="http://schemas.microsoft.com/office/drawing/2014/chart" uri="{C3380CC4-5D6E-409C-BE32-E72D297353CC}">
              <c16:uniqueId val="{00000008-5A4D-4F8F-BE93-81AD2C6E4FAE}"/>
            </c:ext>
          </c:extLst>
        </c:ser>
        <c:ser>
          <c:idx val="9"/>
          <c:order val="9"/>
          <c:tx>
            <c:strRef>
              <c:f>Лист1!$K$1</c:f>
              <c:strCache>
                <c:ptCount val="1"/>
                <c:pt idx="0">
                  <c:v>Бруней-Даруссалам</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Лист1!$K$2</c:f>
              <c:numCache>
                <c:formatCode>General</c:formatCode>
                <c:ptCount val="1"/>
                <c:pt idx="0">
                  <c:v>0.85</c:v>
                </c:pt>
              </c:numCache>
            </c:numRef>
          </c:val>
          <c:extLst>
            <c:ext xmlns:c16="http://schemas.microsoft.com/office/drawing/2014/chart" uri="{C3380CC4-5D6E-409C-BE32-E72D297353CC}">
              <c16:uniqueId val="{00000009-5A4D-4F8F-BE93-81AD2C6E4FAE}"/>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Лист1!$L$2</c:f>
              <c:numCache>
                <c:formatCode>General</c:formatCode>
                <c:ptCount val="1"/>
                <c:pt idx="0">
                  <c:v>0.62</c:v>
                </c:pt>
              </c:numCache>
            </c:numRef>
          </c:val>
          <c:extLst>
            <c:ext xmlns:c16="http://schemas.microsoft.com/office/drawing/2014/chart" uri="{C3380CC4-5D6E-409C-BE32-E72D297353CC}">
              <c16:uniqueId val="{0000000A-5A4D-4F8F-BE93-81AD2C6E4FAE}"/>
            </c:ext>
          </c:extLst>
        </c:ser>
        <c:dLbls>
          <c:dLblPos val="outEnd"/>
          <c:showLegendKey val="0"/>
          <c:showVal val="1"/>
          <c:showCatName val="0"/>
          <c:showSerName val="0"/>
          <c:showPercent val="0"/>
          <c:showBubbleSize val="0"/>
        </c:dLbls>
        <c:gapWidth val="247"/>
        <c:overlap val="-50"/>
        <c:axId val="615496624"/>
        <c:axId val="615502864"/>
      </c:barChart>
      <c:catAx>
        <c:axId val="6154966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15502864"/>
        <c:crosses val="autoZero"/>
        <c:auto val="1"/>
        <c:lblAlgn val="ctr"/>
        <c:lblOffset val="100"/>
        <c:noMultiLvlLbl val="0"/>
      </c:catAx>
      <c:valAx>
        <c:axId val="61550286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1549662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Юго-Восточная Азия индекс свободы прессы</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47.41</c:v>
                </c:pt>
              </c:numCache>
            </c:numRef>
          </c:val>
          <c:extLst>
            <c:ext xmlns:c16="http://schemas.microsoft.com/office/drawing/2014/chart" uri="{C3380CC4-5D6E-409C-BE32-E72D297353CC}">
              <c16:uniqueId val="{00000000-AF15-40B8-9941-7FB928B6B0C1}"/>
            </c:ext>
          </c:extLst>
        </c:ser>
        <c:ser>
          <c:idx val="1"/>
          <c:order val="1"/>
          <c:tx>
            <c:strRef>
              <c:f>Лист1!$C$1</c:f>
              <c:strCache>
                <c:ptCount val="1"/>
                <c:pt idx="0">
                  <c:v>Вьетнам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75.05</c:v>
                </c:pt>
              </c:numCache>
            </c:numRef>
          </c:val>
          <c:extLst>
            <c:ext xmlns:c16="http://schemas.microsoft.com/office/drawing/2014/chart" uri="{C3380CC4-5D6E-409C-BE32-E72D297353CC}">
              <c16:uniqueId val="{00000001-AF15-40B8-9941-7FB928B6B0C1}"/>
            </c:ext>
          </c:extLst>
        </c:ser>
        <c:ser>
          <c:idx val="2"/>
          <c:order val="2"/>
          <c:tx>
            <c:strRef>
              <c:f>Лист1!$D$1</c:f>
              <c:strCache>
                <c:ptCount val="1"/>
                <c:pt idx="0">
                  <c:v>Таиланд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44.31</c:v>
                </c:pt>
              </c:numCache>
            </c:numRef>
          </c:val>
          <c:extLst>
            <c:ext xmlns:c16="http://schemas.microsoft.com/office/drawing/2014/chart" uri="{C3380CC4-5D6E-409C-BE32-E72D297353CC}">
              <c16:uniqueId val="{00000002-AF15-40B8-9941-7FB928B6B0C1}"/>
            </c:ext>
          </c:extLst>
        </c:ser>
        <c:ser>
          <c:idx val="3"/>
          <c:order val="3"/>
          <c:tx>
            <c:strRef>
              <c:f>Лист1!$E$1</c:f>
              <c:strCache>
                <c:ptCount val="1"/>
                <c:pt idx="0">
                  <c:v>Мьянма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43.15</c:v>
                </c:pt>
              </c:numCache>
            </c:numRef>
          </c:val>
          <c:extLst>
            <c:ext xmlns:c16="http://schemas.microsoft.com/office/drawing/2014/chart" uri="{C3380CC4-5D6E-409C-BE32-E72D297353CC}">
              <c16:uniqueId val="{00000003-AF15-40B8-9941-7FB928B6B0C1}"/>
            </c:ext>
          </c:extLst>
        </c:ser>
        <c:ser>
          <c:idx val="4"/>
          <c:order val="4"/>
          <c:tx>
            <c:strRef>
              <c:f>Лист1!$F$1</c:f>
              <c:strCache>
                <c:ptCount val="1"/>
                <c:pt idx="0">
                  <c:v>Камбоджа</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45.9</c:v>
                </c:pt>
              </c:numCache>
            </c:numRef>
          </c:val>
          <c:extLst>
            <c:ext xmlns:c16="http://schemas.microsoft.com/office/drawing/2014/chart" uri="{C3380CC4-5D6E-409C-BE32-E72D297353CC}">
              <c16:uniqueId val="{00000004-AF15-40B8-9941-7FB928B6B0C1}"/>
            </c:ext>
          </c:extLst>
        </c:ser>
        <c:ser>
          <c:idx val="5"/>
          <c:order val="5"/>
          <c:tx>
            <c:strRef>
              <c:f>Лист1!$G$1</c:f>
              <c:strCache>
                <c:ptCount val="1"/>
                <c:pt idx="0">
                  <c:v>Лаос</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66.41</c:v>
                </c:pt>
              </c:numCache>
            </c:numRef>
          </c:val>
          <c:extLst>
            <c:ext xmlns:c16="http://schemas.microsoft.com/office/drawing/2014/chart" uri="{C3380CC4-5D6E-409C-BE32-E72D297353CC}">
              <c16:uniqueId val="{00000005-AF15-40B8-9941-7FB928B6B0C1}"/>
            </c:ext>
          </c:extLst>
        </c:ser>
        <c:ser>
          <c:idx val="6"/>
          <c:order val="6"/>
          <c:tx>
            <c:strRef>
              <c:f>Лист1!$H$1</c:f>
              <c:strCache>
                <c:ptCount val="1"/>
                <c:pt idx="0">
                  <c:v>Индонезия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39.68</c:v>
                </c:pt>
              </c:numCache>
            </c:numRef>
          </c:val>
          <c:extLst>
            <c:ext xmlns:c16="http://schemas.microsoft.com/office/drawing/2014/chart" uri="{C3380CC4-5D6E-409C-BE32-E72D297353CC}">
              <c16:uniqueId val="{00000006-AF15-40B8-9941-7FB928B6B0C1}"/>
            </c:ext>
          </c:extLst>
        </c:ser>
        <c:ser>
          <c:idx val="7"/>
          <c:order val="7"/>
          <c:tx>
            <c:strRef>
              <c:f>Лист1!$I$1</c:f>
              <c:strCache>
                <c:ptCount val="1"/>
                <c:pt idx="0">
                  <c:v>Филиппины</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42.53</c:v>
                </c:pt>
              </c:numCache>
            </c:numRef>
          </c:val>
          <c:extLst>
            <c:ext xmlns:c16="http://schemas.microsoft.com/office/drawing/2014/chart" uri="{C3380CC4-5D6E-409C-BE32-E72D297353CC}">
              <c16:uniqueId val="{00000007-AF15-40B8-9941-7FB928B6B0C1}"/>
            </c:ext>
          </c:extLst>
        </c:ser>
        <c:ser>
          <c:idx val="8"/>
          <c:order val="8"/>
          <c:tx>
            <c:strRef>
              <c:f>Лист1!$J$1</c:f>
              <c:strCache>
                <c:ptCount val="1"/>
                <c:pt idx="0">
                  <c:v>Сингапур</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50.95</c:v>
                </c:pt>
              </c:numCache>
            </c:numRef>
          </c:val>
          <c:extLst>
            <c:ext xmlns:c16="http://schemas.microsoft.com/office/drawing/2014/chart" uri="{C3380CC4-5D6E-409C-BE32-E72D297353CC}">
              <c16:uniqueId val="{00000008-AF15-40B8-9941-7FB928B6B0C1}"/>
            </c:ext>
          </c:extLst>
        </c:ser>
        <c:ser>
          <c:idx val="9"/>
          <c:order val="9"/>
          <c:tx>
            <c:strRef>
              <c:f>Лист1!$K$1</c:f>
              <c:strCache>
                <c:ptCount val="1"/>
                <c:pt idx="0">
                  <c:v>Бруней-Даруссалам</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51.48</c:v>
                </c:pt>
              </c:numCache>
            </c:numRef>
          </c:val>
          <c:extLst>
            <c:ext xmlns:c16="http://schemas.microsoft.com/office/drawing/2014/chart" uri="{C3380CC4-5D6E-409C-BE32-E72D297353CC}">
              <c16:uniqueId val="{00000009-AF15-40B8-9941-7FB928B6B0C1}"/>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30.81</c:v>
                </c:pt>
              </c:numCache>
            </c:numRef>
          </c:val>
          <c:extLst>
            <c:ext xmlns:c16="http://schemas.microsoft.com/office/drawing/2014/chart" uri="{C3380CC4-5D6E-409C-BE32-E72D297353CC}">
              <c16:uniqueId val="{0000000A-AF15-40B8-9941-7FB928B6B0C1}"/>
            </c:ext>
          </c:extLst>
        </c:ser>
        <c:dLbls>
          <c:dLblPos val="outEnd"/>
          <c:showLegendKey val="0"/>
          <c:showVal val="1"/>
          <c:showCatName val="0"/>
          <c:showSerName val="0"/>
          <c:showPercent val="0"/>
          <c:showBubbleSize val="0"/>
        </c:dLbls>
        <c:gapWidth val="247"/>
        <c:overlap val="-48"/>
        <c:axId val="633644944"/>
        <c:axId val="633653264"/>
      </c:barChart>
      <c:catAx>
        <c:axId val="63364494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3653264"/>
        <c:crosses val="autoZero"/>
        <c:auto val="1"/>
        <c:lblAlgn val="ctr"/>
        <c:lblOffset val="100"/>
        <c:noMultiLvlLbl val="0"/>
      </c:catAx>
      <c:valAx>
        <c:axId val="63365326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364494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Юго-Восточная</a:t>
            </a:r>
            <a:r>
              <a:rPr lang="ru-RU" baseline="0" dirty="0" smtClean="0"/>
              <a:t> Азия индекс экономической свободы</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74.5</c:v>
                </c:pt>
              </c:numCache>
            </c:numRef>
          </c:val>
          <c:extLst>
            <c:ext xmlns:c16="http://schemas.microsoft.com/office/drawing/2014/chart" uri="{C3380CC4-5D6E-409C-BE32-E72D297353CC}">
              <c16:uniqueId val="{00000000-F3EC-4A55-A99B-DB0EE1183841}"/>
            </c:ext>
          </c:extLst>
        </c:ser>
        <c:ser>
          <c:idx val="1"/>
          <c:order val="1"/>
          <c:tx>
            <c:strRef>
              <c:f>Лист1!$C$1</c:f>
              <c:strCache>
                <c:ptCount val="1"/>
                <c:pt idx="0">
                  <c:v>Вьетнам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53.1</c:v>
                </c:pt>
              </c:numCache>
            </c:numRef>
          </c:val>
          <c:extLst>
            <c:ext xmlns:c16="http://schemas.microsoft.com/office/drawing/2014/chart" uri="{C3380CC4-5D6E-409C-BE32-E72D297353CC}">
              <c16:uniqueId val="{00000001-F3EC-4A55-A99B-DB0EE1183841}"/>
            </c:ext>
          </c:extLst>
        </c:ser>
        <c:ser>
          <c:idx val="2"/>
          <c:order val="2"/>
          <c:tx>
            <c:strRef>
              <c:f>Лист1!$D$1</c:f>
              <c:strCache>
                <c:ptCount val="1"/>
                <c:pt idx="0">
                  <c:v>Таиланд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67.099999999999994</c:v>
                </c:pt>
              </c:numCache>
            </c:numRef>
          </c:val>
          <c:extLst>
            <c:ext xmlns:c16="http://schemas.microsoft.com/office/drawing/2014/chart" uri="{C3380CC4-5D6E-409C-BE32-E72D297353CC}">
              <c16:uniqueId val="{00000002-F3EC-4A55-A99B-DB0EE1183841}"/>
            </c:ext>
          </c:extLst>
        </c:ser>
        <c:ser>
          <c:idx val="3"/>
          <c:order val="3"/>
          <c:tx>
            <c:strRef>
              <c:f>Лист1!$E$1</c:f>
              <c:strCache>
                <c:ptCount val="1"/>
                <c:pt idx="0">
                  <c:v>Мьянма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53.9</c:v>
                </c:pt>
              </c:numCache>
            </c:numRef>
          </c:val>
          <c:extLst>
            <c:ext xmlns:c16="http://schemas.microsoft.com/office/drawing/2014/chart" uri="{C3380CC4-5D6E-409C-BE32-E72D297353CC}">
              <c16:uniqueId val="{00000003-F3EC-4A55-A99B-DB0EE1183841}"/>
            </c:ext>
          </c:extLst>
        </c:ser>
        <c:ser>
          <c:idx val="4"/>
          <c:order val="4"/>
          <c:tx>
            <c:strRef>
              <c:f>Лист1!$F$1</c:f>
              <c:strCache>
                <c:ptCount val="1"/>
                <c:pt idx="0">
                  <c:v>Камбоджа</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58.7</c:v>
                </c:pt>
              </c:numCache>
            </c:numRef>
          </c:val>
          <c:extLst>
            <c:ext xmlns:c16="http://schemas.microsoft.com/office/drawing/2014/chart" uri="{C3380CC4-5D6E-409C-BE32-E72D297353CC}">
              <c16:uniqueId val="{00000004-F3EC-4A55-A99B-DB0EE1183841}"/>
            </c:ext>
          </c:extLst>
        </c:ser>
        <c:ser>
          <c:idx val="5"/>
          <c:order val="5"/>
          <c:tx>
            <c:strRef>
              <c:f>Лист1!$G$1</c:f>
              <c:strCache>
                <c:ptCount val="1"/>
                <c:pt idx="0">
                  <c:v>Лаос</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53.6</c:v>
                </c:pt>
              </c:numCache>
            </c:numRef>
          </c:val>
          <c:extLst>
            <c:ext xmlns:c16="http://schemas.microsoft.com/office/drawing/2014/chart" uri="{C3380CC4-5D6E-409C-BE32-E72D297353CC}">
              <c16:uniqueId val="{00000005-F3EC-4A55-A99B-DB0EE1183841}"/>
            </c:ext>
          </c:extLst>
        </c:ser>
        <c:ser>
          <c:idx val="6"/>
          <c:order val="6"/>
          <c:tx>
            <c:strRef>
              <c:f>Лист1!$H$1</c:f>
              <c:strCache>
                <c:ptCount val="1"/>
                <c:pt idx="0">
                  <c:v>Индонезия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64.2</c:v>
                </c:pt>
              </c:numCache>
            </c:numRef>
          </c:val>
          <c:extLst>
            <c:ext xmlns:c16="http://schemas.microsoft.com/office/drawing/2014/chart" uri="{C3380CC4-5D6E-409C-BE32-E72D297353CC}">
              <c16:uniqueId val="{00000006-F3EC-4A55-A99B-DB0EE1183841}"/>
            </c:ext>
          </c:extLst>
        </c:ser>
        <c:ser>
          <c:idx val="7"/>
          <c:order val="7"/>
          <c:tx>
            <c:strRef>
              <c:f>Лист1!$I$1</c:f>
              <c:strCache>
                <c:ptCount val="1"/>
                <c:pt idx="0">
                  <c:v>Филиппины</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65</c:v>
                </c:pt>
              </c:numCache>
            </c:numRef>
          </c:val>
          <c:extLst>
            <c:ext xmlns:c16="http://schemas.microsoft.com/office/drawing/2014/chart" uri="{C3380CC4-5D6E-409C-BE32-E72D297353CC}">
              <c16:uniqueId val="{00000007-F3EC-4A55-A99B-DB0EE1183841}"/>
            </c:ext>
          </c:extLst>
        </c:ser>
        <c:ser>
          <c:idx val="8"/>
          <c:order val="8"/>
          <c:tx>
            <c:strRef>
              <c:f>Лист1!$J$1</c:f>
              <c:strCache>
                <c:ptCount val="1"/>
                <c:pt idx="0">
                  <c:v>Сингапур</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88.8</c:v>
                </c:pt>
              </c:numCache>
            </c:numRef>
          </c:val>
          <c:extLst>
            <c:ext xmlns:c16="http://schemas.microsoft.com/office/drawing/2014/chart" uri="{C3380CC4-5D6E-409C-BE32-E72D297353CC}">
              <c16:uniqueId val="{00000008-F3EC-4A55-A99B-DB0EE1183841}"/>
            </c:ext>
          </c:extLst>
        </c:ser>
        <c:ser>
          <c:idx val="9"/>
          <c:order val="9"/>
          <c:tx>
            <c:strRef>
              <c:f>Лист1!$K$1</c:f>
              <c:strCache>
                <c:ptCount val="1"/>
                <c:pt idx="0">
                  <c:v>Бруней-Даруссалам</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64.2</c:v>
                </c:pt>
              </c:numCache>
            </c:numRef>
          </c:val>
          <c:extLst>
            <c:ext xmlns:c16="http://schemas.microsoft.com/office/drawing/2014/chart" uri="{C3380CC4-5D6E-409C-BE32-E72D297353CC}">
              <c16:uniqueId val="{00000009-F3EC-4A55-A99B-DB0EE1183841}"/>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48.1</c:v>
                </c:pt>
              </c:numCache>
            </c:numRef>
          </c:val>
          <c:extLst>
            <c:ext xmlns:c16="http://schemas.microsoft.com/office/drawing/2014/chart" uri="{C3380CC4-5D6E-409C-BE32-E72D297353CC}">
              <c16:uniqueId val="{0000000A-F3EC-4A55-A99B-DB0EE1183841}"/>
            </c:ext>
          </c:extLst>
        </c:ser>
        <c:dLbls>
          <c:dLblPos val="outEnd"/>
          <c:showLegendKey val="0"/>
          <c:showVal val="1"/>
          <c:showCatName val="0"/>
          <c:showSerName val="0"/>
          <c:showPercent val="0"/>
          <c:showBubbleSize val="0"/>
        </c:dLbls>
        <c:gapWidth val="247"/>
        <c:overlap val="-50"/>
        <c:axId val="505798512"/>
        <c:axId val="505814736"/>
      </c:barChart>
      <c:catAx>
        <c:axId val="5057985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05814736"/>
        <c:crosses val="autoZero"/>
        <c:auto val="1"/>
        <c:lblAlgn val="ctr"/>
        <c:lblOffset val="100"/>
        <c:noMultiLvlLbl val="0"/>
      </c:catAx>
      <c:valAx>
        <c:axId val="5058147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057985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Юго-Восточная Азия простота ведения бизнеса</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77.569999999999993</c:v>
                </c:pt>
              </c:numCache>
            </c:numRef>
          </c:val>
          <c:extLst>
            <c:ext xmlns:c16="http://schemas.microsoft.com/office/drawing/2014/chart" uri="{C3380CC4-5D6E-409C-BE32-E72D297353CC}">
              <c16:uniqueId val="{00000000-9567-4AD9-8895-EA7E999AA1B7}"/>
            </c:ext>
          </c:extLst>
        </c:ser>
        <c:ser>
          <c:idx val="1"/>
          <c:order val="1"/>
          <c:tx>
            <c:strRef>
              <c:f>Лист1!$C$1</c:f>
              <c:strCache>
                <c:ptCount val="1"/>
                <c:pt idx="0">
                  <c:v>Вьетнам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65.08</c:v>
                </c:pt>
              </c:numCache>
            </c:numRef>
          </c:val>
          <c:extLst>
            <c:ext xmlns:c16="http://schemas.microsoft.com/office/drawing/2014/chart" uri="{C3380CC4-5D6E-409C-BE32-E72D297353CC}">
              <c16:uniqueId val="{00000001-9567-4AD9-8895-EA7E999AA1B7}"/>
            </c:ext>
          </c:extLst>
        </c:ser>
        <c:ser>
          <c:idx val="2"/>
          <c:order val="2"/>
          <c:tx>
            <c:strRef>
              <c:f>Лист1!$D$1</c:f>
              <c:strCache>
                <c:ptCount val="1"/>
                <c:pt idx="0">
                  <c:v>Таиланд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71.7</c:v>
                </c:pt>
              </c:numCache>
            </c:numRef>
          </c:val>
          <c:extLst>
            <c:ext xmlns:c16="http://schemas.microsoft.com/office/drawing/2014/chart" uri="{C3380CC4-5D6E-409C-BE32-E72D297353CC}">
              <c16:uniqueId val="{00000002-9567-4AD9-8895-EA7E999AA1B7}"/>
            </c:ext>
          </c:extLst>
        </c:ser>
        <c:ser>
          <c:idx val="3"/>
          <c:order val="3"/>
          <c:tx>
            <c:strRef>
              <c:f>Лист1!$E$1</c:f>
              <c:strCache>
                <c:ptCount val="1"/>
                <c:pt idx="0">
                  <c:v>Мьянма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43.91</c:v>
                </c:pt>
              </c:numCache>
            </c:numRef>
          </c:val>
          <c:extLst>
            <c:ext xmlns:c16="http://schemas.microsoft.com/office/drawing/2014/chart" uri="{C3380CC4-5D6E-409C-BE32-E72D297353CC}">
              <c16:uniqueId val="{00000003-9567-4AD9-8895-EA7E999AA1B7}"/>
            </c:ext>
          </c:extLst>
        </c:ser>
        <c:ser>
          <c:idx val="4"/>
          <c:order val="4"/>
          <c:tx>
            <c:strRef>
              <c:f>Лист1!$F$1</c:f>
              <c:strCache>
                <c:ptCount val="1"/>
                <c:pt idx="0">
                  <c:v>Камбоджа</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54.16</c:v>
                </c:pt>
              </c:numCache>
            </c:numRef>
          </c:val>
          <c:extLst>
            <c:ext xmlns:c16="http://schemas.microsoft.com/office/drawing/2014/chart" uri="{C3380CC4-5D6E-409C-BE32-E72D297353CC}">
              <c16:uniqueId val="{00000004-9567-4AD9-8895-EA7E999AA1B7}"/>
            </c:ext>
          </c:extLst>
        </c:ser>
        <c:ser>
          <c:idx val="5"/>
          <c:order val="5"/>
          <c:tx>
            <c:strRef>
              <c:f>Лист1!$G$1</c:f>
              <c:strCache>
                <c:ptCount val="1"/>
                <c:pt idx="0">
                  <c:v>Лаос</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50.22</c:v>
                </c:pt>
              </c:numCache>
            </c:numRef>
          </c:val>
          <c:extLst>
            <c:ext xmlns:c16="http://schemas.microsoft.com/office/drawing/2014/chart" uri="{C3380CC4-5D6E-409C-BE32-E72D297353CC}">
              <c16:uniqueId val="{00000005-9567-4AD9-8895-EA7E999AA1B7}"/>
            </c:ext>
          </c:extLst>
        </c:ser>
        <c:ser>
          <c:idx val="6"/>
          <c:order val="6"/>
          <c:tx>
            <c:strRef>
              <c:f>Лист1!$H$1</c:f>
              <c:strCache>
                <c:ptCount val="1"/>
                <c:pt idx="0">
                  <c:v>Индонезия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64.22</c:v>
                </c:pt>
              </c:numCache>
            </c:numRef>
          </c:val>
          <c:extLst>
            <c:ext xmlns:c16="http://schemas.microsoft.com/office/drawing/2014/chart" uri="{C3380CC4-5D6E-409C-BE32-E72D297353CC}">
              <c16:uniqueId val="{00000006-9567-4AD9-8895-EA7E999AA1B7}"/>
            </c:ext>
          </c:extLst>
        </c:ser>
        <c:ser>
          <c:idx val="7"/>
          <c:order val="7"/>
          <c:tx>
            <c:strRef>
              <c:f>Лист1!$I$1</c:f>
              <c:strCache>
                <c:ptCount val="1"/>
                <c:pt idx="0">
                  <c:v>Филиппины</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56.07</c:v>
                </c:pt>
              </c:numCache>
            </c:numRef>
          </c:val>
          <c:extLst>
            <c:ext xmlns:c16="http://schemas.microsoft.com/office/drawing/2014/chart" uri="{C3380CC4-5D6E-409C-BE32-E72D297353CC}">
              <c16:uniqueId val="{00000007-9567-4AD9-8895-EA7E999AA1B7}"/>
            </c:ext>
          </c:extLst>
        </c:ser>
        <c:ser>
          <c:idx val="8"/>
          <c:order val="8"/>
          <c:tx>
            <c:strRef>
              <c:f>Лист1!$J$1</c:f>
              <c:strCache>
                <c:ptCount val="1"/>
                <c:pt idx="0">
                  <c:v>Сингапур</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84.84</c:v>
                </c:pt>
              </c:numCache>
            </c:numRef>
          </c:val>
          <c:extLst>
            <c:ext xmlns:c16="http://schemas.microsoft.com/office/drawing/2014/chart" uri="{C3380CC4-5D6E-409C-BE32-E72D297353CC}">
              <c16:uniqueId val="{00000008-9567-4AD9-8895-EA7E999AA1B7}"/>
            </c:ext>
          </c:extLst>
        </c:ser>
        <c:ser>
          <c:idx val="9"/>
          <c:order val="9"/>
          <c:tx>
            <c:strRef>
              <c:f>Лист1!$K$1</c:f>
              <c:strCache>
                <c:ptCount val="1"/>
                <c:pt idx="0">
                  <c:v>Бруней-Даруссалам</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64.349999999999994</c:v>
                </c:pt>
              </c:numCache>
            </c:numRef>
          </c:val>
          <c:extLst>
            <c:ext xmlns:c16="http://schemas.microsoft.com/office/drawing/2014/chart" uri="{C3380CC4-5D6E-409C-BE32-E72D297353CC}">
              <c16:uniqueId val="{00000009-9567-4AD9-8895-EA7E999AA1B7}"/>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40.08</c:v>
                </c:pt>
              </c:numCache>
            </c:numRef>
          </c:val>
          <c:extLst>
            <c:ext xmlns:c16="http://schemas.microsoft.com/office/drawing/2014/chart" uri="{C3380CC4-5D6E-409C-BE32-E72D297353CC}">
              <c16:uniqueId val="{0000000A-9567-4AD9-8895-EA7E999AA1B7}"/>
            </c:ext>
          </c:extLst>
        </c:ser>
        <c:dLbls>
          <c:dLblPos val="outEnd"/>
          <c:showLegendKey val="0"/>
          <c:showVal val="1"/>
          <c:showCatName val="0"/>
          <c:showSerName val="0"/>
          <c:showPercent val="0"/>
          <c:showBubbleSize val="0"/>
        </c:dLbls>
        <c:gapWidth val="247"/>
        <c:overlap val="-50"/>
        <c:axId val="615499120"/>
        <c:axId val="615489968"/>
      </c:barChart>
      <c:catAx>
        <c:axId val="61549912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15489968"/>
        <c:crosses val="autoZero"/>
        <c:auto val="1"/>
        <c:lblAlgn val="ctr"/>
        <c:lblOffset val="100"/>
        <c:noMultiLvlLbl val="0"/>
      </c:catAx>
      <c:valAx>
        <c:axId val="61548996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1549912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Юго-Восточная Азия рейтинг восприятия коррупции</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47</c:v>
                </c:pt>
              </c:numCache>
            </c:numRef>
          </c:val>
          <c:extLst>
            <c:ext xmlns:c16="http://schemas.microsoft.com/office/drawing/2014/chart" uri="{C3380CC4-5D6E-409C-BE32-E72D297353CC}">
              <c16:uniqueId val="{00000000-6514-47B6-BD6F-F2C4B9E2DA5E}"/>
            </c:ext>
          </c:extLst>
        </c:ser>
        <c:ser>
          <c:idx val="1"/>
          <c:order val="1"/>
          <c:tx>
            <c:strRef>
              <c:f>Лист1!$C$1</c:f>
              <c:strCache>
                <c:ptCount val="1"/>
                <c:pt idx="0">
                  <c:v>Вьетнам</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33</c:v>
                </c:pt>
              </c:numCache>
            </c:numRef>
          </c:val>
          <c:extLst>
            <c:ext xmlns:c16="http://schemas.microsoft.com/office/drawing/2014/chart" uri="{C3380CC4-5D6E-409C-BE32-E72D297353CC}">
              <c16:uniqueId val="{00000001-6514-47B6-BD6F-F2C4B9E2DA5E}"/>
            </c:ext>
          </c:extLst>
        </c:ser>
        <c:ser>
          <c:idx val="2"/>
          <c:order val="2"/>
          <c:tx>
            <c:strRef>
              <c:f>Лист1!$D$1</c:f>
              <c:strCache>
                <c:ptCount val="1"/>
                <c:pt idx="0">
                  <c:v>Таиланд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36</c:v>
                </c:pt>
              </c:numCache>
            </c:numRef>
          </c:val>
          <c:extLst>
            <c:ext xmlns:c16="http://schemas.microsoft.com/office/drawing/2014/chart" uri="{C3380CC4-5D6E-409C-BE32-E72D297353CC}">
              <c16:uniqueId val="{00000002-6514-47B6-BD6F-F2C4B9E2DA5E}"/>
            </c:ext>
          </c:extLst>
        </c:ser>
        <c:ser>
          <c:idx val="3"/>
          <c:order val="3"/>
          <c:tx>
            <c:strRef>
              <c:f>Лист1!$E$1</c:f>
              <c:strCache>
                <c:ptCount val="1"/>
                <c:pt idx="0">
                  <c:v>Мьянма</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29</c:v>
                </c:pt>
              </c:numCache>
            </c:numRef>
          </c:val>
          <c:extLst>
            <c:ext xmlns:c16="http://schemas.microsoft.com/office/drawing/2014/chart" uri="{C3380CC4-5D6E-409C-BE32-E72D297353CC}">
              <c16:uniqueId val="{00000003-6514-47B6-BD6F-F2C4B9E2DA5E}"/>
            </c:ext>
          </c:extLst>
        </c:ser>
        <c:ser>
          <c:idx val="4"/>
          <c:order val="4"/>
          <c:tx>
            <c:strRef>
              <c:f>Лист1!$F$1</c:f>
              <c:strCache>
                <c:ptCount val="1"/>
                <c:pt idx="0">
                  <c:v>Камбоджа</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20</c:v>
                </c:pt>
              </c:numCache>
            </c:numRef>
          </c:val>
          <c:extLst>
            <c:ext xmlns:c16="http://schemas.microsoft.com/office/drawing/2014/chart" uri="{C3380CC4-5D6E-409C-BE32-E72D297353CC}">
              <c16:uniqueId val="{00000004-6514-47B6-BD6F-F2C4B9E2DA5E}"/>
            </c:ext>
          </c:extLst>
        </c:ser>
        <c:ser>
          <c:idx val="5"/>
          <c:order val="5"/>
          <c:tx>
            <c:strRef>
              <c:f>Лист1!$G$1</c:f>
              <c:strCache>
                <c:ptCount val="1"/>
                <c:pt idx="0">
                  <c:v>Лаос</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Лист1!$G$2</c:f>
              <c:numCache>
                <c:formatCode>General</c:formatCode>
                <c:ptCount val="1"/>
                <c:pt idx="0">
                  <c:v>29</c:v>
                </c:pt>
              </c:numCache>
            </c:numRef>
          </c:val>
          <c:extLst>
            <c:ext xmlns:c16="http://schemas.microsoft.com/office/drawing/2014/chart" uri="{C3380CC4-5D6E-409C-BE32-E72D297353CC}">
              <c16:uniqueId val="{00000005-6514-47B6-BD6F-F2C4B9E2DA5E}"/>
            </c:ext>
          </c:extLst>
        </c:ser>
        <c:ser>
          <c:idx val="6"/>
          <c:order val="6"/>
          <c:tx>
            <c:strRef>
              <c:f>Лист1!$H$1</c:f>
              <c:strCache>
                <c:ptCount val="1"/>
                <c:pt idx="0">
                  <c:v>Индонезия</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Лист1!$H$2</c:f>
              <c:numCache>
                <c:formatCode>General</c:formatCode>
                <c:ptCount val="1"/>
                <c:pt idx="0">
                  <c:v>38</c:v>
                </c:pt>
              </c:numCache>
            </c:numRef>
          </c:val>
          <c:extLst>
            <c:ext xmlns:c16="http://schemas.microsoft.com/office/drawing/2014/chart" uri="{C3380CC4-5D6E-409C-BE32-E72D297353CC}">
              <c16:uniqueId val="{00000006-6514-47B6-BD6F-F2C4B9E2DA5E}"/>
            </c:ext>
          </c:extLst>
        </c:ser>
        <c:ser>
          <c:idx val="7"/>
          <c:order val="7"/>
          <c:tx>
            <c:strRef>
              <c:f>Лист1!$I$1</c:f>
              <c:strCache>
                <c:ptCount val="1"/>
                <c:pt idx="0">
                  <c:v>Филиппины</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Лист1!$I$2</c:f>
              <c:numCache>
                <c:formatCode>General</c:formatCode>
                <c:ptCount val="1"/>
                <c:pt idx="0">
                  <c:v>36</c:v>
                </c:pt>
              </c:numCache>
            </c:numRef>
          </c:val>
          <c:extLst>
            <c:ext xmlns:c16="http://schemas.microsoft.com/office/drawing/2014/chart" uri="{C3380CC4-5D6E-409C-BE32-E72D297353CC}">
              <c16:uniqueId val="{00000007-6514-47B6-BD6F-F2C4B9E2DA5E}"/>
            </c:ext>
          </c:extLst>
        </c:ser>
        <c:ser>
          <c:idx val="8"/>
          <c:order val="8"/>
          <c:tx>
            <c:strRef>
              <c:f>Лист1!$J$1</c:f>
              <c:strCache>
                <c:ptCount val="1"/>
                <c:pt idx="0">
                  <c:v>Сингапур</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Лист1!$J$2</c:f>
              <c:numCache>
                <c:formatCode>General</c:formatCode>
                <c:ptCount val="1"/>
                <c:pt idx="0">
                  <c:v>85</c:v>
                </c:pt>
              </c:numCache>
            </c:numRef>
          </c:val>
          <c:extLst>
            <c:ext xmlns:c16="http://schemas.microsoft.com/office/drawing/2014/chart" uri="{C3380CC4-5D6E-409C-BE32-E72D297353CC}">
              <c16:uniqueId val="{00000008-6514-47B6-BD6F-F2C4B9E2DA5E}"/>
            </c:ext>
          </c:extLst>
        </c:ser>
        <c:ser>
          <c:idx val="9"/>
          <c:order val="9"/>
          <c:tx>
            <c:strRef>
              <c:f>Лист1!$K$1</c:f>
              <c:strCache>
                <c:ptCount val="1"/>
                <c:pt idx="0">
                  <c:v>Бруней-Даруссалам</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Лист1!$K$2</c:f>
              <c:numCache>
                <c:formatCode>General</c:formatCode>
                <c:ptCount val="1"/>
                <c:pt idx="0">
                  <c:v>63</c:v>
                </c:pt>
              </c:numCache>
            </c:numRef>
          </c:val>
          <c:extLst>
            <c:ext xmlns:c16="http://schemas.microsoft.com/office/drawing/2014/chart" uri="{C3380CC4-5D6E-409C-BE32-E72D297353CC}">
              <c16:uniqueId val="{00000009-6514-47B6-BD6F-F2C4B9E2DA5E}"/>
            </c:ext>
          </c:extLst>
        </c:ser>
        <c:ser>
          <c:idx val="10"/>
          <c:order val="10"/>
          <c:tx>
            <c:strRef>
              <c:f>Лист1!$L$1</c:f>
              <c:strCache>
                <c:ptCount val="1"/>
                <c:pt idx="0">
                  <c:v>Тимор-Лешти</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Лист1!$L$2</c:f>
              <c:numCache>
                <c:formatCode>General</c:formatCode>
                <c:ptCount val="1"/>
                <c:pt idx="0">
                  <c:v>35</c:v>
                </c:pt>
              </c:numCache>
            </c:numRef>
          </c:val>
          <c:extLst>
            <c:ext xmlns:c16="http://schemas.microsoft.com/office/drawing/2014/chart" uri="{C3380CC4-5D6E-409C-BE32-E72D297353CC}">
              <c16:uniqueId val="{0000000A-6514-47B6-BD6F-F2C4B9E2DA5E}"/>
            </c:ext>
          </c:extLst>
        </c:ser>
        <c:dLbls>
          <c:dLblPos val="outEnd"/>
          <c:showLegendKey val="0"/>
          <c:showVal val="1"/>
          <c:showCatName val="0"/>
          <c:showSerName val="0"/>
          <c:showPercent val="0"/>
          <c:showBubbleSize val="0"/>
        </c:dLbls>
        <c:gapWidth val="247"/>
        <c:overlap val="-50"/>
        <c:axId val="615491216"/>
        <c:axId val="615483312"/>
      </c:barChart>
      <c:catAx>
        <c:axId val="61549121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15483312"/>
        <c:crosses val="autoZero"/>
        <c:auto val="1"/>
        <c:lblAlgn val="ctr"/>
        <c:lblOffset val="100"/>
        <c:noMultiLvlLbl val="0"/>
      </c:catAx>
      <c:valAx>
        <c:axId val="615483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1549121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Экспорт товаров и услуг в млрд </a:t>
            </a:r>
            <a:r>
              <a:rPr lang="en-US" dirty="0" smtClean="0"/>
              <a:t>$</a:t>
            </a:r>
            <a:r>
              <a:rPr lang="ru-RU" baseline="0" dirty="0" smtClean="0"/>
              <a:t> США</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246</c:v>
                </c:pt>
              </c:numCache>
            </c:numRef>
          </c:val>
          <c:extLst>
            <c:ext xmlns:c16="http://schemas.microsoft.com/office/drawing/2014/chart" uri="{C3380CC4-5D6E-409C-BE32-E72D297353CC}">
              <c16:uniqueId val="{00000000-C1AC-4D65-91C5-2BECA3FA7B11}"/>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507</c:v>
                </c:pt>
              </c:numCache>
            </c:numRef>
          </c:val>
          <c:extLst>
            <c:ext xmlns:c16="http://schemas.microsoft.com/office/drawing/2014/chart" uri="{C3380CC4-5D6E-409C-BE32-E72D297353CC}">
              <c16:uniqueId val="{00000001-C1AC-4D65-91C5-2BECA3FA7B11}"/>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929</c:v>
                </c:pt>
              </c:numCache>
            </c:numRef>
          </c:val>
          <c:extLst>
            <c:ext xmlns:c16="http://schemas.microsoft.com/office/drawing/2014/chart" uri="{C3380CC4-5D6E-409C-BE32-E72D297353CC}">
              <c16:uniqueId val="{00000002-C1AC-4D65-91C5-2BECA3FA7B11}"/>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2651</c:v>
                </c:pt>
              </c:numCache>
            </c:numRef>
          </c:val>
          <c:extLst>
            <c:ext xmlns:c16="http://schemas.microsoft.com/office/drawing/2014/chart" uri="{C3380CC4-5D6E-409C-BE32-E72D297353CC}">
              <c16:uniqueId val="{00000003-C1AC-4D65-91C5-2BECA3FA7B11}"/>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1869</c:v>
                </c:pt>
              </c:numCache>
            </c:numRef>
          </c:val>
          <c:extLst>
            <c:ext xmlns:c16="http://schemas.microsoft.com/office/drawing/2014/chart" uri="{C3380CC4-5D6E-409C-BE32-E72D297353CC}">
              <c16:uniqueId val="{00000004-C1AC-4D65-91C5-2BECA3FA7B11}"/>
            </c:ext>
          </c:extLst>
        </c:ser>
        <c:dLbls>
          <c:dLblPos val="outEnd"/>
          <c:showLegendKey val="0"/>
          <c:showVal val="1"/>
          <c:showCatName val="0"/>
          <c:showSerName val="0"/>
          <c:showPercent val="0"/>
          <c:showBubbleSize val="0"/>
        </c:dLbls>
        <c:gapWidth val="247"/>
        <c:overlap val="-50"/>
        <c:axId val="1870579264"/>
        <c:axId val="1870577184"/>
      </c:barChart>
      <c:catAx>
        <c:axId val="187057926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70577184"/>
        <c:crosses val="autoZero"/>
        <c:auto val="1"/>
        <c:lblAlgn val="ctr"/>
        <c:lblOffset val="100"/>
        <c:noMultiLvlLbl val="0"/>
      </c:catAx>
      <c:valAx>
        <c:axId val="187057718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7057926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a:t>Импорт товаров и услуг в </a:t>
            </a:r>
            <a:r>
              <a:rPr lang="ru-RU" dirty="0" smtClean="0"/>
              <a:t>млрд </a:t>
            </a:r>
            <a:r>
              <a:rPr lang="ru-RU" dirty="0"/>
              <a:t>$ США</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221</c:v>
                </c:pt>
              </c:numCache>
            </c:numRef>
          </c:val>
          <c:extLst>
            <c:ext xmlns:c16="http://schemas.microsoft.com/office/drawing/2014/chart" uri="{C3380CC4-5D6E-409C-BE32-E72D297353CC}">
              <c16:uniqueId val="{00000000-E3D9-4EB0-BDA5-50D4D8A4DFC6}"/>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343</c:v>
                </c:pt>
              </c:numCache>
            </c:numRef>
          </c:val>
          <c:extLst>
            <c:ext xmlns:c16="http://schemas.microsoft.com/office/drawing/2014/chart" uri="{C3380CC4-5D6E-409C-BE32-E72D297353CC}">
              <c16:uniqueId val="{00000001-E3D9-4EB0-BDA5-50D4D8A4DFC6}"/>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925</c:v>
                </c:pt>
              </c:numCache>
            </c:numRef>
          </c:val>
          <c:extLst>
            <c:ext xmlns:c16="http://schemas.microsoft.com/office/drawing/2014/chart" uri="{C3380CC4-5D6E-409C-BE32-E72D297353CC}">
              <c16:uniqueId val="{00000002-E3D9-4EB0-BDA5-50D4D8A4DFC6}"/>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2548</c:v>
                </c:pt>
              </c:numCache>
            </c:numRef>
          </c:val>
          <c:extLst>
            <c:ext xmlns:c16="http://schemas.microsoft.com/office/drawing/2014/chart" uri="{C3380CC4-5D6E-409C-BE32-E72D297353CC}">
              <c16:uniqueId val="{00000003-E3D9-4EB0-BDA5-50D4D8A4DFC6}"/>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1630</c:v>
                </c:pt>
              </c:numCache>
            </c:numRef>
          </c:val>
          <c:extLst>
            <c:ext xmlns:c16="http://schemas.microsoft.com/office/drawing/2014/chart" uri="{C3380CC4-5D6E-409C-BE32-E72D297353CC}">
              <c16:uniqueId val="{00000004-E3D9-4EB0-BDA5-50D4D8A4DFC6}"/>
            </c:ext>
          </c:extLst>
        </c:ser>
        <c:dLbls>
          <c:dLblPos val="outEnd"/>
          <c:showLegendKey val="0"/>
          <c:showVal val="1"/>
          <c:showCatName val="0"/>
          <c:showSerName val="0"/>
          <c:showPercent val="0"/>
          <c:showBubbleSize val="0"/>
        </c:dLbls>
        <c:gapWidth val="247"/>
        <c:overlap val="-50"/>
        <c:axId val="1883716112"/>
        <c:axId val="1883711120"/>
      </c:barChart>
      <c:catAx>
        <c:axId val="18837161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11120"/>
        <c:crosses val="autoZero"/>
        <c:auto val="1"/>
        <c:lblAlgn val="ctr"/>
        <c:lblOffset val="100"/>
        <c:noMultiLvlLbl val="0"/>
      </c:catAx>
      <c:valAx>
        <c:axId val="188371112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161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Индекс</a:t>
            </a:r>
            <a:r>
              <a:rPr lang="ru-RU" baseline="0" dirty="0" smtClean="0"/>
              <a:t> процветания</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44</c:v>
                </c:pt>
              </c:numCache>
            </c:numRef>
          </c:val>
          <c:extLst>
            <c:ext xmlns:c16="http://schemas.microsoft.com/office/drawing/2014/chart" uri="{C3380CC4-5D6E-409C-BE32-E72D297353CC}">
              <c16:uniqueId val="{00000000-3F08-48AE-A3D1-AF9B5FF80526}"/>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96</c:v>
                </c:pt>
              </c:numCache>
            </c:numRef>
          </c:val>
          <c:extLst>
            <c:ext xmlns:c16="http://schemas.microsoft.com/office/drawing/2014/chart" uri="{C3380CC4-5D6E-409C-BE32-E72D297353CC}">
              <c16:uniqueId val="{00000001-3F08-48AE-A3D1-AF9B5FF80526}"/>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23</c:v>
                </c:pt>
              </c:numCache>
            </c:numRef>
          </c:val>
          <c:extLst>
            <c:ext xmlns:c16="http://schemas.microsoft.com/office/drawing/2014/chart" uri="{C3380CC4-5D6E-409C-BE32-E72D297353CC}">
              <c16:uniqueId val="{00000002-3F08-48AE-A3D1-AF9B5FF80526}"/>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82</c:v>
                </c:pt>
              </c:numCache>
            </c:numRef>
          </c:val>
          <c:extLst>
            <c:ext xmlns:c16="http://schemas.microsoft.com/office/drawing/2014/chart" uri="{C3380CC4-5D6E-409C-BE32-E72D297353CC}">
              <c16:uniqueId val="{00000003-3F08-48AE-A3D1-AF9B5FF80526}"/>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14</c:v>
                </c:pt>
              </c:numCache>
            </c:numRef>
          </c:val>
          <c:extLst>
            <c:ext xmlns:c16="http://schemas.microsoft.com/office/drawing/2014/chart" uri="{C3380CC4-5D6E-409C-BE32-E72D297353CC}">
              <c16:uniqueId val="{00000004-3F08-48AE-A3D1-AF9B5FF80526}"/>
            </c:ext>
          </c:extLst>
        </c:ser>
        <c:dLbls>
          <c:dLblPos val="outEnd"/>
          <c:showLegendKey val="0"/>
          <c:showVal val="1"/>
          <c:showCatName val="0"/>
          <c:showSerName val="0"/>
          <c:showPercent val="0"/>
          <c:showBubbleSize val="0"/>
        </c:dLbls>
        <c:gapWidth val="247"/>
        <c:overlap val="-50"/>
        <c:axId val="1883728176"/>
        <c:axId val="1883723600"/>
      </c:barChart>
      <c:catAx>
        <c:axId val="188372817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23600"/>
        <c:crosses val="autoZero"/>
        <c:auto val="1"/>
        <c:lblAlgn val="ctr"/>
        <c:lblOffset val="100"/>
        <c:noMultiLvlLbl val="0"/>
      </c:catAx>
      <c:valAx>
        <c:axId val="18837236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28176"/>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a:t>Вьетнам </a:t>
            </a:r>
            <a:r>
              <a:rPr lang="ru-RU" dirty="0" smtClean="0"/>
              <a:t>ВВП (номинал) млрд </a:t>
            </a:r>
            <a:r>
              <a:rPr lang="en-US" dirty="0"/>
              <a:t>$ </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4.9720144356955383E-2"/>
          <c:y val="9.681496062992126E-2"/>
          <c:w val="0.93500207786526679"/>
          <c:h val="0.8321538349372995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27.847000000000001</c:v>
                </c:pt>
                <c:pt idx="1">
                  <c:v>13.875</c:v>
                </c:pt>
                <c:pt idx="2">
                  <c:v>18.405000000000001</c:v>
                </c:pt>
                <c:pt idx="3">
                  <c:v>27.725999999999999</c:v>
                </c:pt>
                <c:pt idx="4">
                  <c:v>48.177</c:v>
                </c:pt>
                <c:pt idx="5">
                  <c:v>14.999000000000001</c:v>
                </c:pt>
                <c:pt idx="6">
                  <c:v>33.872999999999998</c:v>
                </c:pt>
                <c:pt idx="7">
                  <c:v>42.045000000000002</c:v>
                </c:pt>
                <c:pt idx="8">
                  <c:v>23.234000000000002</c:v>
                </c:pt>
                <c:pt idx="9">
                  <c:v>6.2930000000000001</c:v>
                </c:pt>
                <c:pt idx="10">
                  <c:v>6.4720000000000004</c:v>
                </c:pt>
                <c:pt idx="11">
                  <c:v>7.6420000000000003</c:v>
                </c:pt>
                <c:pt idx="12">
                  <c:v>9.8670000000000009</c:v>
                </c:pt>
                <c:pt idx="13">
                  <c:v>13.180999999999999</c:v>
                </c:pt>
                <c:pt idx="14">
                  <c:v>16.312000000000001</c:v>
                </c:pt>
                <c:pt idx="15">
                  <c:v>20.797999999999998</c:v>
                </c:pt>
                <c:pt idx="16">
                  <c:v>24.692</c:v>
                </c:pt>
                <c:pt idx="17">
                  <c:v>26.891999999999999</c:v>
                </c:pt>
                <c:pt idx="18">
                  <c:v>27.234000000000002</c:v>
                </c:pt>
                <c:pt idx="19">
                  <c:v>28.702000000000002</c:v>
                </c:pt>
                <c:pt idx="20">
                  <c:v>31.175999999999998</c:v>
                </c:pt>
                <c:pt idx="21">
                  <c:v>32.524000000000001</c:v>
                </c:pt>
                <c:pt idx="22">
                  <c:v>35.097000000000001</c:v>
                </c:pt>
                <c:pt idx="23">
                  <c:v>39.563000000000002</c:v>
                </c:pt>
                <c:pt idx="24">
                  <c:v>49.52</c:v>
                </c:pt>
                <c:pt idx="25">
                  <c:v>57.648000000000003</c:v>
                </c:pt>
                <c:pt idx="26">
                  <c:v>66.393000000000001</c:v>
                </c:pt>
                <c:pt idx="27">
                  <c:v>77.52</c:v>
                </c:pt>
                <c:pt idx="28">
                  <c:v>98.269000000000005</c:v>
                </c:pt>
                <c:pt idx="29">
                  <c:v>101.634</c:v>
                </c:pt>
                <c:pt idx="30">
                  <c:v>112.771</c:v>
                </c:pt>
                <c:pt idx="31">
                  <c:v>134.59800000000001</c:v>
                </c:pt>
                <c:pt idx="32">
                  <c:v>155.483</c:v>
                </c:pt>
                <c:pt idx="33">
                  <c:v>170.44399999999999</c:v>
                </c:pt>
                <c:pt idx="34">
                  <c:v>185.75899999999999</c:v>
                </c:pt>
                <c:pt idx="35">
                  <c:v>191.28800000000001</c:v>
                </c:pt>
                <c:pt idx="36">
                  <c:v>201.32599999999999</c:v>
                </c:pt>
                <c:pt idx="37">
                  <c:v>220.376</c:v>
                </c:pt>
                <c:pt idx="38">
                  <c:v>241.27199999999999</c:v>
                </c:pt>
              </c:numCache>
            </c:numRef>
          </c:val>
          <c:extLst>
            <c:ext xmlns:c16="http://schemas.microsoft.com/office/drawing/2014/chart" uri="{C3380CC4-5D6E-409C-BE32-E72D297353CC}">
              <c16:uniqueId val="{00000000-D1C5-41DB-9232-DDCFB0F15415}"/>
            </c:ext>
          </c:extLst>
        </c:ser>
        <c:dLbls>
          <c:dLblPos val="outEnd"/>
          <c:showLegendKey val="0"/>
          <c:showVal val="1"/>
          <c:showCatName val="0"/>
          <c:showSerName val="0"/>
          <c:showPercent val="0"/>
          <c:showBubbleSize val="0"/>
        </c:dLbls>
        <c:gapWidth val="150"/>
        <c:axId val="524119376"/>
        <c:axId val="524122288"/>
      </c:barChart>
      <c:catAx>
        <c:axId val="5241193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22288"/>
        <c:crosses val="autoZero"/>
        <c:auto val="1"/>
        <c:lblAlgn val="ctr"/>
        <c:lblOffset val="100"/>
        <c:noMultiLvlLbl val="0"/>
      </c:catAx>
      <c:valAx>
        <c:axId val="524122288"/>
        <c:scaling>
          <c:orientation val="minMax"/>
          <c:max val="270"/>
          <c:min val="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193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Индекс развития человеческого потенциала</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5-969F-4514-B046-1D118AA587C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Лист1!$B$2</c:f>
              <c:numCache>
                <c:formatCode>General</c:formatCode>
                <c:ptCount val="1"/>
                <c:pt idx="0">
                  <c:v>0.8</c:v>
                </c:pt>
              </c:numCache>
            </c:numRef>
          </c:val>
          <c:extLst>
            <c:ext xmlns:c16="http://schemas.microsoft.com/office/drawing/2014/chart" uri="{C3380CC4-5D6E-409C-BE32-E72D297353CC}">
              <c16:uniqueId val="{00000000-969F-4514-B046-1D118AA587C1}"/>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Лист1!$C$2</c:f>
              <c:numCache>
                <c:formatCode>General</c:formatCode>
                <c:ptCount val="1"/>
                <c:pt idx="0">
                  <c:v>0.82</c:v>
                </c:pt>
              </c:numCache>
            </c:numRef>
          </c:val>
          <c:extLst>
            <c:ext xmlns:c16="http://schemas.microsoft.com/office/drawing/2014/chart" uri="{C3380CC4-5D6E-409C-BE32-E72D297353CC}">
              <c16:uniqueId val="{00000001-969F-4514-B046-1D118AA587C1}"/>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Лист1!$D$2</c:f>
              <c:numCache>
                <c:formatCode>General</c:formatCode>
                <c:ptCount val="1"/>
                <c:pt idx="0">
                  <c:v>0.91</c:v>
                </c:pt>
              </c:numCache>
            </c:numRef>
          </c:val>
          <c:extLst>
            <c:ext xmlns:c16="http://schemas.microsoft.com/office/drawing/2014/chart" uri="{C3380CC4-5D6E-409C-BE32-E72D297353CC}">
              <c16:uniqueId val="{00000002-969F-4514-B046-1D118AA587C1}"/>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Лист1!$E$2</c:f>
              <c:numCache>
                <c:formatCode>General</c:formatCode>
                <c:ptCount val="1"/>
                <c:pt idx="0">
                  <c:v>0.75</c:v>
                </c:pt>
              </c:numCache>
            </c:numRef>
          </c:val>
          <c:extLst>
            <c:ext xmlns:c16="http://schemas.microsoft.com/office/drawing/2014/chart" uri="{C3380CC4-5D6E-409C-BE32-E72D297353CC}">
              <c16:uniqueId val="{00000003-969F-4514-B046-1D118AA587C1}"/>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2017</c:v>
                </c:pt>
              </c:numCache>
            </c:numRef>
          </c:cat>
          <c:val>
            <c:numRef>
              <c:f>Лист1!$F$2</c:f>
              <c:numCache>
                <c:formatCode>General</c:formatCode>
                <c:ptCount val="1"/>
                <c:pt idx="0">
                  <c:v>0.94</c:v>
                </c:pt>
              </c:numCache>
            </c:numRef>
          </c:val>
          <c:extLst>
            <c:ext xmlns:c16="http://schemas.microsoft.com/office/drawing/2014/chart" uri="{C3380CC4-5D6E-409C-BE32-E72D297353CC}">
              <c16:uniqueId val="{00000004-969F-4514-B046-1D118AA587C1}"/>
            </c:ext>
          </c:extLst>
        </c:ser>
        <c:dLbls>
          <c:dLblPos val="outEnd"/>
          <c:showLegendKey val="0"/>
          <c:showVal val="1"/>
          <c:showCatName val="0"/>
          <c:showSerName val="0"/>
          <c:showPercent val="0"/>
          <c:showBubbleSize val="0"/>
        </c:dLbls>
        <c:gapWidth val="247"/>
        <c:overlap val="-50"/>
        <c:axId val="1883702800"/>
        <c:axId val="1883713200"/>
      </c:barChart>
      <c:catAx>
        <c:axId val="18837028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13200"/>
        <c:crosses val="autoZero"/>
        <c:auto val="1"/>
        <c:lblAlgn val="ctr"/>
        <c:lblOffset val="100"/>
        <c:noMultiLvlLbl val="0"/>
      </c:catAx>
      <c:valAx>
        <c:axId val="188371320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0280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Индекс свободы печати</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47.41</c:v>
                </c:pt>
              </c:numCache>
            </c:numRef>
          </c:val>
          <c:extLst>
            <c:ext xmlns:c16="http://schemas.microsoft.com/office/drawing/2014/chart" uri="{C3380CC4-5D6E-409C-BE32-E72D297353CC}">
              <c16:uniqueId val="{00000000-9499-4077-9EE1-4C6EB7639407}"/>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49.96</c:v>
                </c:pt>
              </c:numCache>
            </c:numRef>
          </c:val>
          <c:extLst>
            <c:ext xmlns:c16="http://schemas.microsoft.com/office/drawing/2014/chart" uri="{C3380CC4-5D6E-409C-BE32-E72D297353CC}">
              <c16:uniqueId val="{00000001-9499-4077-9EE1-4C6EB7639407}"/>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28.64</c:v>
                </c:pt>
              </c:numCache>
            </c:numRef>
          </c:val>
          <c:extLst>
            <c:ext xmlns:c16="http://schemas.microsoft.com/office/drawing/2014/chart" uri="{C3380CC4-5D6E-409C-BE32-E72D297353CC}">
              <c16:uniqueId val="{00000002-9499-4077-9EE1-4C6EB7639407}"/>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78.290000000000006</c:v>
                </c:pt>
              </c:numCache>
            </c:numRef>
          </c:val>
          <c:extLst>
            <c:ext xmlns:c16="http://schemas.microsoft.com/office/drawing/2014/chart" uri="{C3380CC4-5D6E-409C-BE32-E72D297353CC}">
              <c16:uniqueId val="{00000003-9499-4077-9EE1-4C6EB7639407}"/>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14.39</c:v>
                </c:pt>
              </c:numCache>
            </c:numRef>
          </c:val>
          <c:extLst>
            <c:ext xmlns:c16="http://schemas.microsoft.com/office/drawing/2014/chart" uri="{C3380CC4-5D6E-409C-BE32-E72D297353CC}">
              <c16:uniqueId val="{00000004-9499-4077-9EE1-4C6EB7639407}"/>
            </c:ext>
          </c:extLst>
        </c:ser>
        <c:dLbls>
          <c:dLblPos val="outEnd"/>
          <c:showLegendKey val="0"/>
          <c:showVal val="1"/>
          <c:showCatName val="0"/>
          <c:showSerName val="0"/>
          <c:showPercent val="0"/>
          <c:showBubbleSize val="0"/>
        </c:dLbls>
        <c:gapWidth val="247"/>
        <c:overlap val="-50"/>
        <c:axId val="1870577600"/>
        <c:axId val="1870569696"/>
      </c:barChart>
      <c:catAx>
        <c:axId val="187057760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70569696"/>
        <c:crosses val="autoZero"/>
        <c:auto val="1"/>
        <c:lblAlgn val="ctr"/>
        <c:lblOffset val="100"/>
        <c:noMultiLvlLbl val="0"/>
      </c:catAx>
      <c:valAx>
        <c:axId val="187056969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7057760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Индекс счастья</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1"/>
            </a:solidFill>
            <a:ln>
              <a:noFill/>
            </a:ln>
            <a:effectLst/>
          </c:spPr>
          <c:invertIfNegative val="0"/>
          <c:dPt>
            <c:idx val="0"/>
            <c:invertIfNegative val="0"/>
            <c:bubble3D val="0"/>
            <c:spPr>
              <a:solidFill>
                <a:schemeClr val="accent6">
                  <a:lumMod val="75000"/>
                </a:schemeClr>
              </a:solidFill>
              <a:ln>
                <a:noFill/>
              </a:ln>
              <a:effectLst/>
            </c:spPr>
            <c:extLst>
              <c:ext xmlns:c16="http://schemas.microsoft.com/office/drawing/2014/chart" uri="{C3380CC4-5D6E-409C-BE32-E72D297353CC}">
                <c16:uniqueId val="{00000005-5CEC-4A0E-A6D9-93B0DC2FB6D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5.34</c:v>
                </c:pt>
              </c:numCache>
            </c:numRef>
          </c:val>
          <c:extLst>
            <c:ext xmlns:c16="http://schemas.microsoft.com/office/drawing/2014/chart" uri="{C3380CC4-5D6E-409C-BE32-E72D297353CC}">
              <c16:uniqueId val="{00000000-5CEC-4A0E-A6D9-93B0DC2FB6DC}"/>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5.65</c:v>
                </c:pt>
              </c:numCache>
            </c:numRef>
          </c:val>
          <c:extLst>
            <c:ext xmlns:c16="http://schemas.microsoft.com/office/drawing/2014/chart" uri="{C3380CC4-5D6E-409C-BE32-E72D297353CC}">
              <c16:uniqueId val="{00000001-5CEC-4A0E-A6D9-93B0DC2FB6DC}"/>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5.89</c:v>
                </c:pt>
              </c:numCache>
            </c:numRef>
          </c:val>
          <c:extLst>
            <c:ext xmlns:c16="http://schemas.microsoft.com/office/drawing/2014/chart" uri="{C3380CC4-5D6E-409C-BE32-E72D297353CC}">
              <c16:uniqueId val="{00000002-5CEC-4A0E-A6D9-93B0DC2FB6DC}"/>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5.19</c:v>
                </c:pt>
              </c:numCache>
            </c:numRef>
          </c:val>
          <c:extLst>
            <c:ext xmlns:c16="http://schemas.microsoft.com/office/drawing/2014/chart" uri="{C3380CC4-5D6E-409C-BE32-E72D297353CC}">
              <c16:uniqueId val="{00000003-5CEC-4A0E-A6D9-93B0DC2FB6DC}"/>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6.99</c:v>
                </c:pt>
              </c:numCache>
            </c:numRef>
          </c:val>
          <c:extLst>
            <c:ext xmlns:c16="http://schemas.microsoft.com/office/drawing/2014/chart" uri="{C3380CC4-5D6E-409C-BE32-E72D297353CC}">
              <c16:uniqueId val="{00000004-5CEC-4A0E-A6D9-93B0DC2FB6DC}"/>
            </c:ext>
          </c:extLst>
        </c:ser>
        <c:dLbls>
          <c:dLblPos val="outEnd"/>
          <c:showLegendKey val="0"/>
          <c:showVal val="1"/>
          <c:showCatName val="0"/>
          <c:showSerName val="0"/>
          <c:showPercent val="0"/>
          <c:showBubbleSize val="0"/>
        </c:dLbls>
        <c:gapWidth val="247"/>
        <c:overlap val="-50"/>
        <c:axId val="1883706960"/>
        <c:axId val="1883709872"/>
      </c:barChart>
      <c:catAx>
        <c:axId val="188370696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09872"/>
        <c:crosses val="autoZero"/>
        <c:auto val="1"/>
        <c:lblAlgn val="ctr"/>
        <c:lblOffset val="100"/>
        <c:noMultiLvlLbl val="0"/>
      </c:catAx>
      <c:valAx>
        <c:axId val="18837098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0696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Индекс экономической свободы – общая оценка</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74.5</c:v>
                </c:pt>
              </c:numCache>
            </c:numRef>
          </c:val>
          <c:extLst>
            <c:ext xmlns:c16="http://schemas.microsoft.com/office/drawing/2014/chart" uri="{C3380CC4-5D6E-409C-BE32-E72D297353CC}">
              <c16:uniqueId val="{00000000-83F0-4262-B116-347D32DE013B}"/>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58.2</c:v>
                </c:pt>
              </c:numCache>
            </c:numRef>
          </c:val>
          <c:extLst>
            <c:ext xmlns:c16="http://schemas.microsoft.com/office/drawing/2014/chart" uri="{C3380CC4-5D6E-409C-BE32-E72D297353CC}">
              <c16:uniqueId val="{00000001-83F0-4262-B116-347D32DE013B}"/>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72.3</c:v>
                </c:pt>
              </c:numCache>
            </c:numRef>
          </c:val>
          <c:extLst>
            <c:ext xmlns:c16="http://schemas.microsoft.com/office/drawing/2014/chart" uri="{C3380CC4-5D6E-409C-BE32-E72D297353CC}">
              <c16:uniqueId val="{00000002-83F0-4262-B116-347D32DE013B}"/>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57.8</c:v>
                </c:pt>
              </c:numCache>
            </c:numRef>
          </c:val>
          <c:extLst>
            <c:ext xmlns:c16="http://schemas.microsoft.com/office/drawing/2014/chart" uri="{C3380CC4-5D6E-409C-BE32-E72D297353CC}">
              <c16:uniqueId val="{00000003-83F0-4262-B116-347D32DE013B}"/>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74.2</c:v>
                </c:pt>
              </c:numCache>
            </c:numRef>
          </c:val>
          <c:extLst>
            <c:ext xmlns:c16="http://schemas.microsoft.com/office/drawing/2014/chart" uri="{C3380CC4-5D6E-409C-BE32-E72D297353CC}">
              <c16:uniqueId val="{00000004-83F0-4262-B116-347D32DE013B}"/>
            </c:ext>
          </c:extLst>
        </c:ser>
        <c:dLbls>
          <c:dLblPos val="outEnd"/>
          <c:showLegendKey val="0"/>
          <c:showVal val="1"/>
          <c:showCatName val="0"/>
          <c:showSerName val="0"/>
          <c:showPercent val="0"/>
          <c:showBubbleSize val="0"/>
        </c:dLbls>
        <c:gapWidth val="247"/>
        <c:overlap val="-50"/>
        <c:axId val="1883718192"/>
        <c:axId val="1883710288"/>
      </c:barChart>
      <c:catAx>
        <c:axId val="18837181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10288"/>
        <c:crosses val="autoZero"/>
        <c:auto val="1"/>
        <c:lblAlgn val="ctr"/>
        <c:lblOffset val="100"/>
        <c:noMultiLvlLbl val="0"/>
      </c:catAx>
      <c:valAx>
        <c:axId val="18837102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1819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Легкость ведения бизнеса</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77.569999999999993</c:v>
                </c:pt>
              </c:numCache>
            </c:numRef>
          </c:val>
          <c:extLst>
            <c:ext xmlns:c16="http://schemas.microsoft.com/office/drawing/2014/chart" uri="{C3380CC4-5D6E-409C-BE32-E72D297353CC}">
              <c16:uniqueId val="{00000000-F3FF-45DE-96CD-DF340769A2D4}"/>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75.459999999999994</c:v>
                </c:pt>
              </c:numCache>
            </c:numRef>
          </c:val>
          <c:extLst>
            <c:ext xmlns:c16="http://schemas.microsoft.com/office/drawing/2014/chart" uri="{C3380CC4-5D6E-409C-BE32-E72D297353CC}">
              <c16:uniqueId val="{00000001-F3FF-45DE-96CD-DF340769A2D4}"/>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75.53</c:v>
                </c:pt>
              </c:numCache>
            </c:numRef>
          </c:val>
          <c:extLst>
            <c:ext xmlns:c16="http://schemas.microsoft.com/office/drawing/2014/chart" uri="{C3380CC4-5D6E-409C-BE32-E72D297353CC}">
              <c16:uniqueId val="{00000002-F3FF-45DE-96CD-DF340769A2D4}"/>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64.47</c:v>
                </c:pt>
              </c:numCache>
            </c:numRef>
          </c:val>
          <c:extLst>
            <c:ext xmlns:c16="http://schemas.microsoft.com/office/drawing/2014/chart" uri="{C3380CC4-5D6E-409C-BE32-E72D297353CC}">
              <c16:uniqueId val="{00000003-F3FF-45DE-96CD-DF340769A2D4}"/>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79.099999999999994</c:v>
                </c:pt>
              </c:numCache>
            </c:numRef>
          </c:val>
          <c:extLst>
            <c:ext xmlns:c16="http://schemas.microsoft.com/office/drawing/2014/chart" uri="{C3380CC4-5D6E-409C-BE32-E72D297353CC}">
              <c16:uniqueId val="{00000004-F3FF-45DE-96CD-DF340769A2D4}"/>
            </c:ext>
          </c:extLst>
        </c:ser>
        <c:dLbls>
          <c:dLblPos val="outEnd"/>
          <c:showLegendKey val="0"/>
          <c:showVal val="1"/>
          <c:showCatName val="0"/>
          <c:showSerName val="0"/>
          <c:showPercent val="0"/>
          <c:showBubbleSize val="0"/>
        </c:dLbls>
        <c:gapWidth val="247"/>
        <c:overlap val="-50"/>
        <c:axId val="1870570112"/>
        <c:axId val="1870585088"/>
      </c:barChart>
      <c:catAx>
        <c:axId val="18705701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70585088"/>
        <c:crosses val="autoZero"/>
        <c:auto val="1"/>
        <c:lblAlgn val="ctr"/>
        <c:lblOffset val="100"/>
        <c:noMultiLvlLbl val="0"/>
      </c:catAx>
      <c:valAx>
        <c:axId val="18705850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7057011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Международный рейтинг </a:t>
            </a:r>
            <a:r>
              <a:rPr lang="ru-RU" dirty="0" err="1" smtClean="0"/>
              <a:t>конкурентноспособности</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74.38</c:v>
                </c:pt>
              </c:numCache>
            </c:numRef>
          </c:val>
          <c:extLst>
            <c:ext xmlns:c16="http://schemas.microsoft.com/office/drawing/2014/chart" uri="{C3380CC4-5D6E-409C-BE32-E72D297353CC}">
              <c16:uniqueId val="{00000000-7381-4F47-AEFD-DC62BDCF432D}"/>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65.62</c:v>
                </c:pt>
              </c:numCache>
            </c:numRef>
          </c:val>
          <c:extLst>
            <c:ext xmlns:c16="http://schemas.microsoft.com/office/drawing/2014/chart" uri="{C3380CC4-5D6E-409C-BE32-E72D297353CC}">
              <c16:uniqueId val="{00000001-7381-4F47-AEFD-DC62BDCF432D}"/>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82.47</c:v>
                </c:pt>
              </c:numCache>
            </c:numRef>
          </c:val>
          <c:extLst>
            <c:ext xmlns:c16="http://schemas.microsoft.com/office/drawing/2014/chart" uri="{C3380CC4-5D6E-409C-BE32-E72D297353CC}">
              <c16:uniqueId val="{00000002-7381-4F47-AEFD-DC62BDCF432D}"/>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72.61</c:v>
                </c:pt>
              </c:numCache>
            </c:numRef>
          </c:val>
          <c:extLst>
            <c:ext xmlns:c16="http://schemas.microsoft.com/office/drawing/2014/chart" uri="{C3380CC4-5D6E-409C-BE32-E72D297353CC}">
              <c16:uniqueId val="{00000003-7381-4F47-AEFD-DC62BDCF432D}"/>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82.84</c:v>
                </c:pt>
              </c:numCache>
            </c:numRef>
          </c:val>
          <c:extLst>
            <c:ext xmlns:c16="http://schemas.microsoft.com/office/drawing/2014/chart" uri="{C3380CC4-5D6E-409C-BE32-E72D297353CC}">
              <c16:uniqueId val="{00000004-7381-4F47-AEFD-DC62BDCF432D}"/>
            </c:ext>
          </c:extLst>
        </c:ser>
        <c:dLbls>
          <c:dLblPos val="outEnd"/>
          <c:showLegendKey val="0"/>
          <c:showVal val="1"/>
          <c:showCatName val="0"/>
          <c:showSerName val="0"/>
          <c:showPercent val="0"/>
          <c:showBubbleSize val="0"/>
        </c:dLbls>
        <c:gapWidth val="247"/>
        <c:overlap val="-50"/>
        <c:axId val="1883703632"/>
        <c:axId val="1883719440"/>
      </c:barChart>
      <c:catAx>
        <c:axId val="188370363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19440"/>
        <c:crosses val="autoZero"/>
        <c:auto val="1"/>
        <c:lblAlgn val="ctr"/>
        <c:lblOffset val="100"/>
        <c:noMultiLvlLbl val="0"/>
      </c:catAx>
      <c:valAx>
        <c:axId val="18837194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0363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Расходы на оборону млн </a:t>
            </a:r>
            <a:r>
              <a:rPr lang="en-US" dirty="0" smtClean="0"/>
              <a:t>$</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3469</c:v>
                </c:pt>
              </c:numCache>
            </c:numRef>
          </c:val>
          <c:extLst>
            <c:ext xmlns:c16="http://schemas.microsoft.com/office/drawing/2014/chart" uri="{C3380CC4-5D6E-409C-BE32-E72D297353CC}">
              <c16:uniqueId val="{00000000-D134-4211-A8B6-9DF002CF1A15}"/>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61387</c:v>
                </c:pt>
              </c:numCache>
            </c:numRef>
          </c:val>
          <c:extLst>
            <c:ext xmlns:c16="http://schemas.microsoft.com/office/drawing/2014/chart" uri="{C3380CC4-5D6E-409C-BE32-E72D297353CC}">
              <c16:uniqueId val="{00000001-D134-4211-A8B6-9DF002CF1A15}"/>
            </c:ext>
          </c:extLst>
        </c:ser>
        <c:ser>
          <c:idx val="2"/>
          <c:order val="2"/>
          <c:tx>
            <c:strRef>
              <c:f>Лист1!$D$1</c:f>
              <c:strCache>
                <c:ptCount val="1"/>
                <c:pt idx="0">
                  <c:v>Япония</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46617</c:v>
                </c:pt>
              </c:numCache>
            </c:numRef>
          </c:val>
          <c:extLst>
            <c:ext xmlns:c16="http://schemas.microsoft.com/office/drawing/2014/chart" uri="{C3380CC4-5D6E-409C-BE32-E72D297353CC}">
              <c16:uniqueId val="{00000002-D134-4211-A8B6-9DF002CF1A15}"/>
            </c:ext>
          </c:extLst>
        </c:ser>
        <c:ser>
          <c:idx val="3"/>
          <c:order val="3"/>
          <c:tx>
            <c:strRef>
              <c:f>Лист1!$E$1</c:f>
              <c:strCache>
                <c:ptCount val="1"/>
                <c:pt idx="0">
                  <c:v>Китай</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249996</c:v>
                </c:pt>
              </c:numCache>
            </c:numRef>
          </c:val>
          <c:extLst>
            <c:ext xmlns:c16="http://schemas.microsoft.com/office/drawing/2014/chart" uri="{C3380CC4-5D6E-409C-BE32-E72D297353CC}">
              <c16:uniqueId val="{00000003-D134-4211-A8B6-9DF002CF1A15}"/>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49470</c:v>
                </c:pt>
              </c:numCache>
            </c:numRef>
          </c:val>
          <c:extLst>
            <c:ext xmlns:c16="http://schemas.microsoft.com/office/drawing/2014/chart" uri="{C3380CC4-5D6E-409C-BE32-E72D297353CC}">
              <c16:uniqueId val="{00000004-D134-4211-A8B6-9DF002CF1A15}"/>
            </c:ext>
          </c:extLst>
        </c:ser>
        <c:dLbls>
          <c:dLblPos val="outEnd"/>
          <c:showLegendKey val="0"/>
          <c:showVal val="1"/>
          <c:showCatName val="0"/>
          <c:showSerName val="0"/>
          <c:showPercent val="0"/>
          <c:showBubbleSize val="0"/>
        </c:dLbls>
        <c:gapWidth val="247"/>
        <c:overlap val="-50"/>
        <c:axId val="1883704880"/>
        <c:axId val="1883707376"/>
      </c:barChart>
      <c:catAx>
        <c:axId val="188370488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83707376"/>
        <c:crosses val="autoZero"/>
        <c:auto val="1"/>
        <c:lblAlgn val="ctr"/>
        <c:lblOffset val="100"/>
        <c:noMultiLvlLbl val="0"/>
      </c:catAx>
      <c:valAx>
        <c:axId val="188370737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83704880"/>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a:t>Уровень безработицы</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bar"/>
        <c:grouping val="clustered"/>
        <c:varyColors val="0"/>
        <c:ser>
          <c:idx val="0"/>
          <c:order val="0"/>
          <c:tx>
            <c:strRef>
              <c:f>Лист1!$B$1</c:f>
              <c:strCache>
                <c:ptCount val="1"/>
                <c:pt idx="0">
                  <c:v>Малайзия</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Лист1!$B$2</c:f>
              <c:numCache>
                <c:formatCode>General</c:formatCode>
                <c:ptCount val="1"/>
                <c:pt idx="0">
                  <c:v>3.33</c:v>
                </c:pt>
              </c:numCache>
            </c:numRef>
          </c:val>
          <c:extLst>
            <c:ext xmlns:c16="http://schemas.microsoft.com/office/drawing/2014/chart" uri="{C3380CC4-5D6E-409C-BE32-E72D297353CC}">
              <c16:uniqueId val="{00000000-A9E1-4045-9CE4-36ECF969FFC0}"/>
            </c:ext>
          </c:extLst>
        </c:ser>
        <c:ser>
          <c:idx val="1"/>
          <c:order val="1"/>
          <c:tx>
            <c:strRef>
              <c:f>Лист1!$C$1</c:f>
              <c:strCache>
                <c:ptCount val="1"/>
                <c:pt idx="0">
                  <c:v>Российская Федерация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Лист1!$C$2</c:f>
              <c:numCache>
                <c:formatCode>General</c:formatCode>
                <c:ptCount val="1"/>
                <c:pt idx="0">
                  <c:v>4.8</c:v>
                </c:pt>
              </c:numCache>
            </c:numRef>
          </c:val>
          <c:extLst>
            <c:ext xmlns:c16="http://schemas.microsoft.com/office/drawing/2014/chart" uri="{C3380CC4-5D6E-409C-BE32-E72D297353CC}">
              <c16:uniqueId val="{00000001-A9E1-4045-9CE4-36ECF969FFC0}"/>
            </c:ext>
          </c:extLst>
        </c:ser>
        <c:ser>
          <c:idx val="2"/>
          <c:order val="2"/>
          <c:tx>
            <c:strRef>
              <c:f>Лист1!$D$1</c:f>
              <c:strCache>
                <c:ptCount val="1"/>
                <c:pt idx="0">
                  <c:v>Китай</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Лист1!$D$2</c:f>
              <c:numCache>
                <c:formatCode>General</c:formatCode>
                <c:ptCount val="1"/>
                <c:pt idx="0">
                  <c:v>3.8</c:v>
                </c:pt>
              </c:numCache>
            </c:numRef>
          </c:val>
          <c:extLst>
            <c:ext xmlns:c16="http://schemas.microsoft.com/office/drawing/2014/chart" uri="{C3380CC4-5D6E-409C-BE32-E72D297353CC}">
              <c16:uniqueId val="{00000002-A9E1-4045-9CE4-36ECF969FFC0}"/>
            </c:ext>
          </c:extLst>
        </c:ser>
        <c:ser>
          <c:idx val="3"/>
          <c:order val="3"/>
          <c:tx>
            <c:strRef>
              <c:f>Лист1!$E$1</c:f>
              <c:strCache>
                <c:ptCount val="1"/>
                <c:pt idx="0">
                  <c:v>Япония</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Лист1!$E$2</c:f>
              <c:numCache>
                <c:formatCode>General</c:formatCode>
                <c:ptCount val="1"/>
                <c:pt idx="0">
                  <c:v>2.44</c:v>
                </c:pt>
              </c:numCache>
            </c:numRef>
          </c:val>
          <c:extLst>
            <c:ext xmlns:c16="http://schemas.microsoft.com/office/drawing/2014/chart" uri="{C3380CC4-5D6E-409C-BE32-E72D297353CC}">
              <c16:uniqueId val="{00000003-A9E1-4045-9CE4-36ECF969FFC0}"/>
            </c:ext>
          </c:extLst>
        </c:ser>
        <c:ser>
          <c:idx val="4"/>
          <c:order val="4"/>
          <c:tx>
            <c:strRef>
              <c:f>Лист1!$F$1</c:f>
              <c:strCache>
                <c:ptCount val="1"/>
                <c:pt idx="0">
                  <c:v>Германия</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c:f>
              <c:numCache>
                <c:formatCode>General</c:formatCode>
                <c:ptCount val="1"/>
                <c:pt idx="0">
                  <c:v>2018</c:v>
                </c:pt>
              </c:numCache>
            </c:numRef>
          </c:cat>
          <c:val>
            <c:numRef>
              <c:f>Лист1!$F$2</c:f>
              <c:numCache>
                <c:formatCode>General</c:formatCode>
                <c:ptCount val="1"/>
                <c:pt idx="0">
                  <c:v>3.39</c:v>
                </c:pt>
              </c:numCache>
            </c:numRef>
          </c:val>
          <c:extLst>
            <c:ext xmlns:c16="http://schemas.microsoft.com/office/drawing/2014/chart" uri="{C3380CC4-5D6E-409C-BE32-E72D297353CC}">
              <c16:uniqueId val="{00000004-A9E1-4045-9CE4-36ECF969FFC0}"/>
            </c:ext>
          </c:extLst>
        </c:ser>
        <c:dLbls>
          <c:dLblPos val="outEnd"/>
          <c:showLegendKey val="0"/>
          <c:showVal val="1"/>
          <c:showCatName val="0"/>
          <c:showSerName val="0"/>
          <c:showPercent val="0"/>
          <c:showBubbleSize val="0"/>
        </c:dLbls>
        <c:gapWidth val="247"/>
        <c:overlap val="-50"/>
        <c:axId val="1870583424"/>
        <c:axId val="1870591328"/>
      </c:barChart>
      <c:catAx>
        <c:axId val="1870583424"/>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870591328"/>
        <c:crosses val="autoZero"/>
        <c:auto val="1"/>
        <c:lblAlgn val="ctr"/>
        <c:lblOffset val="100"/>
        <c:noMultiLvlLbl val="0"/>
      </c:catAx>
      <c:valAx>
        <c:axId val="187059132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87058342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Экономика</a:t>
            </a:r>
            <a:r>
              <a:rPr lang="ru-RU" baseline="0" dirty="0" smtClean="0"/>
              <a:t> Малайзии млрд. </a:t>
            </a:r>
            <a:r>
              <a:rPr lang="en-US" baseline="0" dirty="0" smtClean="0"/>
              <a:t>$ </a:t>
            </a:r>
            <a:r>
              <a:rPr lang="ru-RU" baseline="0" dirty="0" smtClean="0"/>
              <a:t>США</a:t>
            </a:r>
            <a:endParaRPr lang="ru-RU" dirty="0"/>
          </a:p>
        </c:rich>
      </c:tx>
      <c:overlay val="0"/>
      <c:spPr>
        <a:noFill/>
        <a:ln>
          <a:noFill/>
        </a:ln>
        <a:effectLst/>
      </c:spPr>
    </c:title>
    <c:autoTitleDeleted val="0"/>
    <c:plotArea>
      <c:layout/>
      <c:lineChart>
        <c:grouping val="standard"/>
        <c:varyColors val="0"/>
        <c:ser>
          <c:idx val="0"/>
          <c:order val="0"/>
          <c:tx>
            <c:strRef>
              <c:f>Лист1!$B$1</c:f>
              <c:strCache>
                <c:ptCount val="1"/>
                <c:pt idx="0">
                  <c:v>Ряд 1</c:v>
                </c:pt>
              </c:strCache>
            </c:strRef>
          </c:tx>
          <c:spPr>
            <a:ln w="22225" cap="rnd">
              <a:solidFill>
                <a:schemeClr val="accent1"/>
              </a:solidFill>
              <a:round/>
            </a:ln>
            <a:effectLst/>
          </c:spPr>
          <c:marker>
            <c:symbol val="none"/>
          </c:marker>
          <c:dLbls>
            <c:dLbl>
              <c:idx val="3"/>
              <c:layout>
                <c:manualLayout>
                  <c:x val="-4.7347227400177973E-2"/>
                  <c:y val="-2.2491682308845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B4-4B7D-9665-85B8F090FC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Лист1!$A$2:$A$8</c:f>
              <c:numCache>
                <c:formatCode>General</c:formatCode>
                <c:ptCount val="7"/>
                <c:pt idx="0">
                  <c:v>1970</c:v>
                </c:pt>
                <c:pt idx="1">
                  <c:v>1980</c:v>
                </c:pt>
                <c:pt idx="2">
                  <c:v>1990</c:v>
                </c:pt>
                <c:pt idx="3">
                  <c:v>2000</c:v>
                </c:pt>
                <c:pt idx="4">
                  <c:v>2010</c:v>
                </c:pt>
                <c:pt idx="5">
                  <c:v>2018</c:v>
                </c:pt>
                <c:pt idx="6">
                  <c:v>2019</c:v>
                </c:pt>
              </c:numCache>
            </c:numRef>
          </c:cat>
          <c:val>
            <c:numRef>
              <c:f>Лист1!$B$2:$B$8</c:f>
              <c:numCache>
                <c:formatCode>General</c:formatCode>
                <c:ptCount val="7"/>
                <c:pt idx="0">
                  <c:v>3.9</c:v>
                </c:pt>
                <c:pt idx="1">
                  <c:v>24.9</c:v>
                </c:pt>
                <c:pt idx="2">
                  <c:v>44</c:v>
                </c:pt>
                <c:pt idx="3">
                  <c:v>93.8</c:v>
                </c:pt>
                <c:pt idx="4">
                  <c:v>255</c:v>
                </c:pt>
                <c:pt idx="5">
                  <c:v>354</c:v>
                </c:pt>
                <c:pt idx="6">
                  <c:v>359</c:v>
                </c:pt>
              </c:numCache>
            </c:numRef>
          </c:val>
          <c:smooth val="0"/>
          <c:extLst>
            <c:ext xmlns:c16="http://schemas.microsoft.com/office/drawing/2014/chart" uri="{C3380CC4-5D6E-409C-BE32-E72D297353CC}">
              <c16:uniqueId val="{00000000-F403-40B5-8721-E67E747EBA48}"/>
            </c:ext>
          </c:extLst>
        </c:ser>
        <c:dLbls>
          <c:dLblPos val="t"/>
          <c:showLegendKey val="0"/>
          <c:showVal val="1"/>
          <c:showCatName val="0"/>
          <c:showSerName val="0"/>
          <c:showPercent val="0"/>
          <c:showBubbleSize val="0"/>
        </c:dLbls>
        <c:smooth val="0"/>
        <c:axId val="109842816"/>
        <c:axId val="109845504"/>
      </c:lineChart>
      <c:catAx>
        <c:axId val="10984281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09845504"/>
        <c:crosses val="autoZero"/>
        <c:auto val="1"/>
        <c:lblAlgn val="ctr"/>
        <c:lblOffset val="100"/>
        <c:noMultiLvlLbl val="0"/>
      </c:catAx>
      <c:valAx>
        <c:axId val="109845504"/>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1098428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Лист1!$A$2:$A$8</c:f>
              <c:numCache>
                <c:formatCode>General</c:formatCode>
                <c:ptCount val="7"/>
                <c:pt idx="0">
                  <c:v>2012</c:v>
                </c:pt>
                <c:pt idx="1">
                  <c:v>2013</c:v>
                </c:pt>
                <c:pt idx="2">
                  <c:v>2014</c:v>
                </c:pt>
                <c:pt idx="3">
                  <c:v>2015</c:v>
                </c:pt>
                <c:pt idx="4">
                  <c:v>2016</c:v>
                </c:pt>
                <c:pt idx="5">
                  <c:v>2017</c:v>
                </c:pt>
                <c:pt idx="6">
                  <c:v>2018</c:v>
                </c:pt>
              </c:numCache>
            </c:numRef>
          </c:cat>
          <c:val>
            <c:numRef>
              <c:f>Лист1!$B$2:$B$8</c:f>
              <c:numCache>
                <c:formatCode>#,##0</c:formatCode>
                <c:ptCount val="7"/>
                <c:pt idx="0">
                  <c:v>569620</c:v>
                </c:pt>
                <c:pt idx="1">
                  <c:v>601407</c:v>
                </c:pt>
                <c:pt idx="2">
                  <c:v>596418</c:v>
                </c:pt>
                <c:pt idx="3">
                  <c:v>614664</c:v>
                </c:pt>
                <c:pt idx="4">
                  <c:v>545333</c:v>
                </c:pt>
                <c:pt idx="5">
                  <c:v>499639</c:v>
                </c:pt>
                <c:pt idx="6">
                  <c:v>564971</c:v>
                </c:pt>
              </c:numCache>
            </c:numRef>
          </c:val>
          <c:extLst>
            <c:ext xmlns:c16="http://schemas.microsoft.com/office/drawing/2014/chart" uri="{C3380CC4-5D6E-409C-BE32-E72D297353CC}">
              <c16:uniqueId val="{00000000-429C-48A2-9E9F-C1A4E8110240}"/>
            </c:ext>
          </c:extLst>
        </c:ser>
        <c:dLbls>
          <c:dLblPos val="outEnd"/>
          <c:showLegendKey val="0"/>
          <c:showVal val="1"/>
          <c:showCatName val="0"/>
          <c:showSerName val="0"/>
          <c:showPercent val="0"/>
          <c:showBubbleSize val="0"/>
        </c:dLbls>
        <c:gapWidth val="247"/>
        <c:overlap val="-48"/>
        <c:axId val="1440355055"/>
        <c:axId val="1440355887"/>
      </c:barChart>
      <c:catAx>
        <c:axId val="1440355055"/>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440355887"/>
        <c:crosses val="autoZero"/>
        <c:auto val="1"/>
        <c:lblAlgn val="ctr"/>
        <c:lblOffset val="100"/>
        <c:noMultiLvlLbl val="0"/>
      </c:catAx>
      <c:valAx>
        <c:axId val="1440355887"/>
        <c:scaling>
          <c:orientation val="minMax"/>
        </c:scaling>
        <c:delete val="1"/>
        <c:axPos val="b"/>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1440355055"/>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a:t>Вьетнам 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54.18</c:v>
                </c:pt>
                <c:pt idx="1">
                  <c:v>55.31</c:v>
                </c:pt>
                <c:pt idx="2">
                  <c:v>56.4</c:v>
                </c:pt>
                <c:pt idx="3">
                  <c:v>57.47</c:v>
                </c:pt>
                <c:pt idx="4">
                  <c:v>58.57</c:v>
                </c:pt>
                <c:pt idx="5">
                  <c:v>59.71</c:v>
                </c:pt>
                <c:pt idx="6">
                  <c:v>60.92</c:v>
                </c:pt>
                <c:pt idx="7">
                  <c:v>62.3</c:v>
                </c:pt>
                <c:pt idx="8">
                  <c:v>63.5</c:v>
                </c:pt>
                <c:pt idx="9">
                  <c:v>64.774000000000001</c:v>
                </c:pt>
                <c:pt idx="10">
                  <c:v>66.016999999999996</c:v>
                </c:pt>
                <c:pt idx="11">
                  <c:v>67.242000000000004</c:v>
                </c:pt>
                <c:pt idx="12">
                  <c:v>68.45</c:v>
                </c:pt>
                <c:pt idx="13">
                  <c:v>69.644999999999996</c:v>
                </c:pt>
                <c:pt idx="14">
                  <c:v>70.825000000000003</c:v>
                </c:pt>
                <c:pt idx="15">
                  <c:v>71.995999999999995</c:v>
                </c:pt>
                <c:pt idx="16">
                  <c:v>73.156999999999996</c:v>
                </c:pt>
                <c:pt idx="17">
                  <c:v>74.307000000000002</c:v>
                </c:pt>
                <c:pt idx="18">
                  <c:v>75.456000000000003</c:v>
                </c:pt>
                <c:pt idx="19">
                  <c:v>76.596999999999994</c:v>
                </c:pt>
                <c:pt idx="20">
                  <c:v>77.635000000000005</c:v>
                </c:pt>
                <c:pt idx="21">
                  <c:v>78.686000000000007</c:v>
                </c:pt>
                <c:pt idx="22">
                  <c:v>79.727000000000004</c:v>
                </c:pt>
                <c:pt idx="23">
                  <c:v>80.899000000000001</c:v>
                </c:pt>
                <c:pt idx="24">
                  <c:v>82.031999999999996</c:v>
                </c:pt>
                <c:pt idx="25">
                  <c:v>82.391999999999996</c:v>
                </c:pt>
                <c:pt idx="26">
                  <c:v>83.311000000000007</c:v>
                </c:pt>
                <c:pt idx="27">
                  <c:v>84.218999999999994</c:v>
                </c:pt>
                <c:pt idx="28">
                  <c:v>85.119</c:v>
                </c:pt>
                <c:pt idx="29">
                  <c:v>86.025000000000006</c:v>
                </c:pt>
                <c:pt idx="30">
                  <c:v>86.933000000000007</c:v>
                </c:pt>
                <c:pt idx="31">
                  <c:v>87.84</c:v>
                </c:pt>
                <c:pt idx="32">
                  <c:v>88.808999999999997</c:v>
                </c:pt>
                <c:pt idx="33">
                  <c:v>89.76</c:v>
                </c:pt>
                <c:pt idx="34">
                  <c:v>90.727999999999994</c:v>
                </c:pt>
                <c:pt idx="35">
                  <c:v>91.712999999999994</c:v>
                </c:pt>
                <c:pt idx="36">
                  <c:v>92.691000000000003</c:v>
                </c:pt>
                <c:pt idx="37">
                  <c:v>93.643000000000001</c:v>
                </c:pt>
                <c:pt idx="38">
                  <c:v>94.575000000000003</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in val="5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862" b="1" i="0" u="none" strike="noStrike" baseline="0" dirty="0" smtClean="0">
                <a:effectLst/>
                <a:latin typeface="+mj-lt"/>
              </a:rPr>
              <a:t>Структура производства автомобилей в Малайзии по маркам, 2017 г, %</a:t>
            </a:r>
            <a:endParaRPr lang="ru-RU" b="1" dirty="0">
              <a:latin typeface="+mj-l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CC-4CF6-9911-1061B2EF0C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CC-4CF6-9911-1061B2EF0C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CC-4CF6-9911-1061B2EF0C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CC-4CF6-9911-1061B2EF0CB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09C6-4B45-81AF-856561BE75C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09C6-4B45-81AF-856561BE75C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2-09C6-4B45-81AF-856561BE75CE}"/>
              </c:ext>
            </c:extLst>
          </c:dPt>
          <c:dLbls>
            <c:dLbl>
              <c:idx val="4"/>
              <c:layout>
                <c:manualLayout>
                  <c:x val="-1.0579131906661886E-2"/>
                  <c:y val="2.133105802047781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9C6-4B45-81AF-856561BE75CE}"/>
                </c:ext>
              </c:extLst>
            </c:dLbl>
            <c:dLbl>
              <c:idx val="5"/>
              <c:layout>
                <c:manualLayout>
                  <c:x val="1.6624350139040019E-2"/>
                  <c:y val="-1.896094046264692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9C6-4B45-81AF-856561BE75CE}"/>
                </c:ext>
              </c:extLst>
            </c:dLbl>
            <c:dLbl>
              <c:idx val="6"/>
              <c:layout>
                <c:manualLayout>
                  <c:x val="3.1737395719985434E-2"/>
                  <c:y val="-7.110352673492604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9C6-4B45-81AF-856561BE75CE}"/>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ru-RU"/>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Лист1!$A$2:$A$8</c:f>
              <c:strCache>
                <c:ptCount val="7"/>
                <c:pt idx="0">
                  <c:v>Perodua</c:v>
                </c:pt>
                <c:pt idx="1">
                  <c:v>Honda</c:v>
                </c:pt>
                <c:pt idx="2">
                  <c:v>Proton</c:v>
                </c:pt>
                <c:pt idx="3">
                  <c:v>Toyota</c:v>
                </c:pt>
                <c:pt idx="4">
                  <c:v>Nissan</c:v>
                </c:pt>
                <c:pt idx="5">
                  <c:v>Mazda</c:v>
                </c:pt>
                <c:pt idx="6">
                  <c:v>Другие</c:v>
                </c:pt>
              </c:strCache>
            </c:strRef>
          </c:cat>
          <c:val>
            <c:numRef>
              <c:f>Лист1!$B$2:$B$8</c:f>
              <c:numCache>
                <c:formatCode>0%</c:formatCode>
                <c:ptCount val="7"/>
                <c:pt idx="0">
                  <c:v>0.37</c:v>
                </c:pt>
                <c:pt idx="1">
                  <c:v>0.21</c:v>
                </c:pt>
                <c:pt idx="2">
                  <c:v>0.13</c:v>
                </c:pt>
                <c:pt idx="3">
                  <c:v>0.12</c:v>
                </c:pt>
                <c:pt idx="4">
                  <c:v>0.04</c:v>
                </c:pt>
                <c:pt idx="5">
                  <c:v>0.02</c:v>
                </c:pt>
                <c:pt idx="6">
                  <c:v>0.11</c:v>
                </c:pt>
              </c:numCache>
            </c:numRef>
          </c:val>
          <c:extLst>
            <c:ext xmlns:c16="http://schemas.microsoft.com/office/drawing/2014/chart" uri="{C3380CC4-5D6E-409C-BE32-E72D297353CC}">
              <c16:uniqueId val="{00000000-09C6-4B45-81AF-856561BE75C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a:t>Глобальный индекс финансовых </a:t>
            </a:r>
            <a:r>
              <a:rPr lang="ru-RU" dirty="0" smtClean="0"/>
              <a:t>центров (</a:t>
            </a:r>
            <a:r>
              <a:rPr lang="en-US" sz="2128" b="1" i="0" u="none" strike="noStrike" cap="none" normalizeH="0" baseline="0" dirty="0" smtClean="0"/>
              <a:t>GFCI</a:t>
            </a:r>
            <a:r>
              <a:rPr lang="ru-RU" sz="2128" b="1" i="0" u="none" strike="noStrike" cap="none" normalizeH="0" baseline="0" dirty="0" smtClean="0"/>
              <a:t>) 2018 г.</a:t>
            </a:r>
            <a:endParaRPr lang="ru-RU" dirty="0"/>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Лист1!$A$2:$A$9</c:f>
              <c:strCache>
                <c:ptCount val="8"/>
                <c:pt idx="0">
                  <c:v>Нью-Йорк</c:v>
                </c:pt>
                <c:pt idx="1">
                  <c:v>Лондон </c:v>
                </c:pt>
                <c:pt idx="2">
                  <c:v>Гонконг </c:v>
                </c:pt>
                <c:pt idx="3">
                  <c:v>Сингапур </c:v>
                </c:pt>
                <c:pt idx="5">
                  <c:v>Куала Лумпур (40 место)</c:v>
                </c:pt>
                <c:pt idx="6">
                  <c:v>Санкт-Петербург (80 метсо)</c:v>
                </c:pt>
                <c:pt idx="7">
                  <c:v>Москва (83 место)</c:v>
                </c:pt>
              </c:strCache>
            </c:strRef>
          </c:cat>
          <c:val>
            <c:numRef>
              <c:f>Лист1!$B$2:$B$9</c:f>
              <c:numCache>
                <c:formatCode>General</c:formatCode>
                <c:ptCount val="8"/>
                <c:pt idx="0">
                  <c:v>788</c:v>
                </c:pt>
                <c:pt idx="1">
                  <c:v>786</c:v>
                </c:pt>
                <c:pt idx="2">
                  <c:v>783</c:v>
                </c:pt>
                <c:pt idx="3">
                  <c:v>769</c:v>
                </c:pt>
                <c:pt idx="5">
                  <c:v>638</c:v>
                </c:pt>
                <c:pt idx="6">
                  <c:v>575</c:v>
                </c:pt>
                <c:pt idx="7">
                  <c:v>571</c:v>
                </c:pt>
              </c:numCache>
            </c:numRef>
          </c:val>
          <c:extLst>
            <c:ext xmlns:c16="http://schemas.microsoft.com/office/drawing/2014/chart" uri="{C3380CC4-5D6E-409C-BE32-E72D297353CC}">
              <c16:uniqueId val="{00000000-F7F4-4D4C-B48F-948D10480F9F}"/>
            </c:ext>
          </c:extLst>
        </c:ser>
        <c:dLbls>
          <c:dLblPos val="outEnd"/>
          <c:showLegendKey val="0"/>
          <c:showVal val="1"/>
          <c:showCatName val="0"/>
          <c:showSerName val="0"/>
          <c:showPercent val="0"/>
          <c:showBubbleSize val="0"/>
        </c:dLbls>
        <c:gapWidth val="267"/>
        <c:overlap val="-43"/>
        <c:axId val="705624640"/>
        <c:axId val="705618400"/>
      </c:barChart>
      <c:catAx>
        <c:axId val="7056246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705618400"/>
        <c:crosses val="autoZero"/>
        <c:auto val="1"/>
        <c:lblAlgn val="ctr"/>
        <c:lblOffset val="100"/>
        <c:noMultiLvlLbl val="0"/>
      </c:catAx>
      <c:valAx>
        <c:axId val="705618400"/>
        <c:scaling>
          <c:orientation val="minMax"/>
          <c:max val="83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70562464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1800" u="none" strike="noStrike" dirty="0" smtClean="0">
                <a:effectLst/>
              </a:rPr>
              <a:t>Рейтинг стран мира по уровню счастья по версии Института Земли и Организации Объединённых Наций</a:t>
            </a:r>
            <a:r>
              <a:rPr lang="en-US" sz="1800" u="none" strike="noStrike" dirty="0" smtClean="0">
                <a:effectLst/>
              </a:rPr>
              <a:t> 2019 </a:t>
            </a:r>
            <a:r>
              <a:rPr lang="ru-RU" sz="1800" u="none" strike="noStrike" dirty="0" smtClean="0">
                <a:effectLst/>
              </a:rPr>
              <a:t>г.</a:t>
            </a:r>
            <a:endParaRPr lang="ru-RU" sz="18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0.12084266550014582"/>
          <c:w val="0.95184940944881891"/>
          <c:h val="0.80449679206765823"/>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3-128D-4925-BD15-346D8630B3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Финляндия</c:v>
                </c:pt>
                <c:pt idx="1">
                  <c:v>Дания</c:v>
                </c:pt>
                <c:pt idx="2">
                  <c:v>Норвегия</c:v>
                </c:pt>
                <c:pt idx="3">
                  <c:v>Исландия</c:v>
                </c:pt>
                <c:pt idx="4">
                  <c:v>Нидерланды</c:v>
                </c:pt>
                <c:pt idx="6">
                  <c:v>Сингапур (34 место)</c:v>
                </c:pt>
                <c:pt idx="7">
                  <c:v>Россия (68 место)</c:v>
                </c:pt>
                <c:pt idx="8">
                  <c:v>Малайзия (80 место)</c:v>
                </c:pt>
              </c:strCache>
            </c:strRef>
          </c:cat>
          <c:val>
            <c:numRef>
              <c:f>Лист1!$B$2:$B$10</c:f>
              <c:numCache>
                <c:formatCode>General</c:formatCode>
                <c:ptCount val="9"/>
                <c:pt idx="0">
                  <c:v>7.7690000000000001</c:v>
                </c:pt>
                <c:pt idx="1">
                  <c:v>7.6</c:v>
                </c:pt>
                <c:pt idx="2">
                  <c:v>7.5540000000000003</c:v>
                </c:pt>
                <c:pt idx="3">
                  <c:v>7.4939999999999998</c:v>
                </c:pt>
                <c:pt idx="4">
                  <c:v>7.4880000000000004</c:v>
                </c:pt>
                <c:pt idx="6">
                  <c:v>6.2619999999999996</c:v>
                </c:pt>
                <c:pt idx="7">
                  <c:v>5.6479999999999997</c:v>
                </c:pt>
                <c:pt idx="8">
                  <c:v>5.3390000000000004</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u="none" strike="noStrike" dirty="0" smtClean="0">
                <a:effectLst/>
              </a:rPr>
              <a:t>Рейтинг национальных систем высшего образования по версии </a:t>
            </a:r>
            <a:r>
              <a:rPr lang="ru-RU" sz="2400" u="none" strike="noStrike" dirty="0" err="1" smtClean="0">
                <a:effectLst/>
              </a:rPr>
              <a:t>Universitas</a:t>
            </a:r>
            <a:r>
              <a:rPr lang="ru-RU" sz="2400" u="none" strike="noStrike" dirty="0" smtClean="0">
                <a:effectLst/>
              </a:rPr>
              <a:t>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DDC-47BB-A66A-1E87A34DD82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США</c:v>
                </c:pt>
                <c:pt idx="1">
                  <c:v>Швейцария</c:v>
                </c:pt>
                <c:pt idx="2">
                  <c:v>Велико­британия</c:v>
                </c:pt>
                <c:pt idx="3">
                  <c:v>Дания</c:v>
                </c:pt>
                <c:pt idx="4">
                  <c:v>Швеция</c:v>
                </c:pt>
                <c:pt idx="5">
                  <c:v>Сингапур</c:v>
                </c:pt>
                <c:pt idx="7">
                  <c:v>Малайзия (25 место)</c:v>
                </c:pt>
                <c:pt idx="8">
                  <c:v>Россия (33 место)</c:v>
                </c:pt>
              </c:strCache>
            </c:strRef>
          </c:cat>
          <c:val>
            <c:numRef>
              <c:f>Лист1!$B$2:$B$10</c:f>
              <c:numCache>
                <c:formatCode>General</c:formatCode>
                <c:ptCount val="9"/>
                <c:pt idx="0">
                  <c:v>100</c:v>
                </c:pt>
                <c:pt idx="1">
                  <c:v>86.9</c:v>
                </c:pt>
                <c:pt idx="2">
                  <c:v>85.5</c:v>
                </c:pt>
                <c:pt idx="3">
                  <c:v>83.5</c:v>
                </c:pt>
                <c:pt idx="4">
                  <c:v>83.4</c:v>
                </c:pt>
                <c:pt idx="5">
                  <c:v>80.8</c:v>
                </c:pt>
                <c:pt idx="7">
                  <c:v>56.7</c:v>
                </c:pt>
                <c:pt idx="8">
                  <c:v>49.9</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1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u="none" strike="noStrike" dirty="0" smtClean="0">
                <a:effectLst/>
              </a:rPr>
              <a:t>Рейтинг эффективности национальных систем образования по версии </a:t>
            </a:r>
            <a:r>
              <a:rPr lang="ru-RU" sz="2400" u="none" strike="noStrike" dirty="0" err="1" smtClean="0">
                <a:effectLst/>
              </a:rPr>
              <a:t>Pearson</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DDC-47BB-A66A-1E87A34DD82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Лист1!$A$2:$A$11</c:f>
              <c:strCache>
                <c:ptCount val="9"/>
                <c:pt idx="0">
                  <c:v>США</c:v>
                </c:pt>
                <c:pt idx="1">
                  <c:v>Швейцария</c:v>
                </c:pt>
                <c:pt idx="2">
                  <c:v>Дания</c:v>
                </c:pt>
                <c:pt idx="3">
                  <c:v>Велико­британия</c:v>
                </c:pt>
                <c:pt idx="4">
                  <c:v>Швеция</c:v>
                </c:pt>
                <c:pt idx="6">
                  <c:v>Сингапур (8 место)</c:v>
                </c:pt>
                <c:pt idx="7">
                  <c:v>Малайзия (27 место)</c:v>
                </c:pt>
                <c:pt idx="8">
                  <c:v>Россия (34 место)</c:v>
                </c:pt>
              </c:strCache>
            </c:strRef>
          </c:cat>
          <c:val>
            <c:numRef>
              <c:f>Лист1!$B$2:$B$10</c:f>
              <c:numCache>
                <c:formatCode>General</c:formatCode>
                <c:ptCount val="9"/>
                <c:pt idx="0">
                  <c:v>100</c:v>
                </c:pt>
                <c:pt idx="1">
                  <c:v>87.2</c:v>
                </c:pt>
                <c:pt idx="2">
                  <c:v>84.2</c:v>
                </c:pt>
                <c:pt idx="3">
                  <c:v>84.8</c:v>
                </c:pt>
                <c:pt idx="4">
                  <c:v>82.2</c:v>
                </c:pt>
                <c:pt idx="6">
                  <c:v>80.599999999999994</c:v>
                </c:pt>
                <c:pt idx="7">
                  <c:v>54.4</c:v>
                </c:pt>
                <c:pt idx="8">
                  <c:v>49.1</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1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dirty="0" smtClean="0">
                <a:effectLst/>
              </a:rPr>
              <a:t>Рейтинг стран мира по численности населения по информации Организации Объединённых Наций</a:t>
            </a:r>
          </a:p>
          <a:p>
            <a:pPr>
              <a:defRPr/>
            </a:pPr>
            <a:r>
              <a:rPr lang="ru-RU" sz="2400" dirty="0" smtClean="0">
                <a:effectLst/>
              </a:rPr>
              <a:t>млн</a:t>
            </a:r>
            <a:r>
              <a:rPr lang="ru-RU" sz="2400" baseline="0" dirty="0" smtClean="0">
                <a:effectLst/>
              </a:rPr>
              <a:t> человек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6"/>
            <c:invertIfNegative val="0"/>
            <c:bubble3D val="0"/>
            <c:spPr>
              <a:solidFill>
                <a:srgbClr val="C00000"/>
              </a:solidFill>
              <a:ln>
                <a:noFill/>
              </a:ln>
              <a:effectLst/>
            </c:spPr>
            <c:extLst>
              <c:ext xmlns:c16="http://schemas.microsoft.com/office/drawing/2014/chart" uri="{C3380CC4-5D6E-409C-BE32-E72D297353CC}">
                <c16:uniqueId val="{00000000-475F-4912-B1D2-6D3DE0BC86A3}"/>
              </c:ext>
            </c:extLst>
          </c:dPt>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5B9BD5"/>
              </a:solidFill>
              <a:ln>
                <a:noFill/>
              </a:ln>
              <a:effectLst/>
            </c:spPr>
            <c:extLst>
              <c:ext xmlns:c16="http://schemas.microsoft.com/office/drawing/2014/chart" uri="{C3380CC4-5D6E-409C-BE32-E72D297353CC}">
                <c16:uniqueId val="{00000000-1DDC-47BB-A66A-1E87A34DD82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Лист1!$A$2:$A$11</c:f>
              <c:strCache>
                <c:ptCount val="9"/>
                <c:pt idx="0">
                  <c:v>Китай</c:v>
                </c:pt>
                <c:pt idx="1">
                  <c:v>Индия</c:v>
                </c:pt>
                <c:pt idx="2">
                  <c:v>Соеди­нён­ные Штаты Америки</c:v>
                </c:pt>
                <c:pt idx="3">
                  <c:v>Индо­незия</c:v>
                </c:pt>
                <c:pt idx="4">
                  <c:v>Брази­лия</c:v>
                </c:pt>
                <c:pt idx="6">
                  <c:v>Россия (9 место)</c:v>
                </c:pt>
                <c:pt idx="7">
                  <c:v>Малайзия (45 место)</c:v>
                </c:pt>
                <c:pt idx="8">
                  <c:v>Сингапур (114 место)</c:v>
                </c:pt>
              </c:strCache>
            </c:strRef>
          </c:cat>
          <c:val>
            <c:numRef>
              <c:f>Лист1!$B$2:$B$10</c:f>
              <c:numCache>
                <c:formatCode>General</c:formatCode>
                <c:ptCount val="9"/>
                <c:pt idx="0">
                  <c:v>1409.5</c:v>
                </c:pt>
                <c:pt idx="1">
                  <c:v>1339.2</c:v>
                </c:pt>
                <c:pt idx="2">
                  <c:v>324.5</c:v>
                </c:pt>
                <c:pt idx="3">
                  <c:v>264</c:v>
                </c:pt>
                <c:pt idx="4">
                  <c:v>209.3</c:v>
                </c:pt>
                <c:pt idx="6">
                  <c:v>144</c:v>
                </c:pt>
                <c:pt idx="7">
                  <c:v>32.5</c:v>
                </c:pt>
                <c:pt idx="8">
                  <c:v>5.7</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50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dirty="0" smtClean="0">
                <a:effectLst/>
              </a:rPr>
              <a:t>Рейтинг стран мира по уровню социального развития по версии </a:t>
            </a:r>
            <a:r>
              <a:rPr lang="ru-RU" sz="2400" dirty="0" err="1" smtClean="0">
                <a:effectLst/>
              </a:rPr>
              <a:t>Social</a:t>
            </a:r>
            <a:r>
              <a:rPr lang="ru-RU" sz="2400" dirty="0" smtClean="0">
                <a:effectLst/>
              </a:rPr>
              <a:t> </a:t>
            </a:r>
            <a:r>
              <a:rPr lang="ru-RU" sz="2400" dirty="0" err="1" smtClean="0">
                <a:effectLst/>
              </a:rPr>
              <a:t>Progress</a:t>
            </a:r>
            <a:r>
              <a:rPr lang="ru-RU" sz="2400" dirty="0" smtClean="0">
                <a:effectLst/>
              </a:rPr>
              <a:t> </a:t>
            </a:r>
            <a:r>
              <a:rPr lang="ru-RU" sz="2400" dirty="0" err="1" smtClean="0">
                <a:effectLst/>
              </a:rPr>
              <a:t>Imperative</a:t>
            </a:r>
            <a:r>
              <a:rPr lang="ru-RU" sz="2400" dirty="0" smtClean="0">
                <a:effectLst/>
              </a:rPr>
              <a:t>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0.15486446758996622"/>
          <c:w val="0.95184940944881891"/>
          <c:h val="0.7412362809836090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Норвегия</c:v>
                </c:pt>
                <c:pt idx="1">
                  <c:v>Исландия</c:v>
                </c:pt>
                <c:pt idx="2">
                  <c:v>Швей­цария</c:v>
                </c:pt>
                <c:pt idx="3">
                  <c:v>Дания</c:v>
                </c:pt>
                <c:pt idx="4">
                  <c:v>Финлян­дия</c:v>
                </c:pt>
                <c:pt idx="6">
                  <c:v>Сингапур (23 место)</c:v>
                </c:pt>
                <c:pt idx="7">
                  <c:v>Малайзия (50 место)</c:v>
                </c:pt>
                <c:pt idx="8">
                  <c:v>Россия (60 место)</c:v>
                </c:pt>
              </c:strCache>
            </c:strRef>
          </c:cat>
          <c:val>
            <c:numRef>
              <c:f>Лист1!$B$2:$B$10</c:f>
              <c:numCache>
                <c:formatCode>General</c:formatCode>
                <c:ptCount val="9"/>
                <c:pt idx="0">
                  <c:v>90.26</c:v>
                </c:pt>
                <c:pt idx="1">
                  <c:v>90.24</c:v>
                </c:pt>
                <c:pt idx="2">
                  <c:v>89.97</c:v>
                </c:pt>
                <c:pt idx="3">
                  <c:v>89.96</c:v>
                </c:pt>
                <c:pt idx="4">
                  <c:v>89.77</c:v>
                </c:pt>
                <c:pt idx="6">
                  <c:v>85.42</c:v>
                </c:pt>
                <c:pt idx="7">
                  <c:v>72.72</c:v>
                </c:pt>
                <c:pt idx="8">
                  <c:v>70.16</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dirty="0" smtClean="0">
                <a:effectLst/>
              </a:rPr>
              <a:t>Рейтинг стран мира по уровню прямых иностранных инвестиций по информации Всемирного банка и Международного Валютного Фонда млн </a:t>
            </a:r>
            <a:r>
              <a:rPr lang="en-US" sz="2400" dirty="0" smtClean="0">
                <a:effectLst/>
              </a:rPr>
              <a:t>$</a:t>
            </a:r>
            <a:r>
              <a:rPr lang="ru-RU" sz="2400" dirty="0" smtClean="0">
                <a:effectLst/>
              </a:rPr>
              <a:t>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0.19862044327792355"/>
          <c:w val="0.93500546806649187"/>
          <c:h val="0.7191050298005679"/>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США</c:v>
                </c:pt>
                <c:pt idx="1">
                  <c:v>Нидерланды</c:v>
                </c:pt>
                <c:pt idx="2">
                  <c:v>Китай</c:v>
                </c:pt>
                <c:pt idx="3">
                  <c:v>Гонконг</c:v>
                </c:pt>
                <c:pt idx="4">
                  <c:v>Германия</c:v>
                </c:pt>
                <c:pt idx="6">
                  <c:v>Сингапур (8 место)</c:v>
                </c:pt>
                <c:pt idx="7">
                  <c:v>Россия (17 место)</c:v>
                </c:pt>
                <c:pt idx="8">
                  <c:v>Малайзия (34 место)</c:v>
                </c:pt>
              </c:strCache>
            </c:strRef>
          </c:cat>
          <c:val>
            <c:numRef>
              <c:f>Лист1!$B$2:$B$10</c:f>
              <c:numCache>
                <c:formatCode>General</c:formatCode>
                <c:ptCount val="9"/>
                <c:pt idx="0">
                  <c:v>354.82799999999997</c:v>
                </c:pt>
                <c:pt idx="1">
                  <c:v>316.541</c:v>
                </c:pt>
                <c:pt idx="2">
                  <c:v>168.22300000000001</c:v>
                </c:pt>
                <c:pt idx="3">
                  <c:v>122.401</c:v>
                </c:pt>
                <c:pt idx="4">
                  <c:v>77.983000000000004</c:v>
                </c:pt>
                <c:pt idx="6">
                  <c:v>63.633000000000003</c:v>
                </c:pt>
                <c:pt idx="7">
                  <c:v>28.556999999999999</c:v>
                </c:pt>
                <c:pt idx="8">
                  <c:v>9.5109999999999992</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0"/>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38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000" dirty="0" smtClean="0">
                <a:effectLst/>
              </a:rPr>
              <a:t>Индекс верховенства закона по версии </a:t>
            </a:r>
            <a:r>
              <a:rPr lang="ru-RU" sz="2000" dirty="0" err="1" smtClean="0">
                <a:effectLst/>
              </a:rPr>
              <a:t>World</a:t>
            </a:r>
            <a:r>
              <a:rPr lang="ru-RU" sz="2000" dirty="0" smtClean="0">
                <a:effectLst/>
              </a:rPr>
              <a:t> </a:t>
            </a:r>
            <a:r>
              <a:rPr lang="ru-RU" sz="2000" dirty="0" err="1" smtClean="0">
                <a:effectLst/>
              </a:rPr>
              <a:t>Justice</a:t>
            </a:r>
            <a:r>
              <a:rPr lang="ru-RU" sz="2000" dirty="0" smtClean="0">
                <a:effectLst/>
              </a:rPr>
              <a:t> </a:t>
            </a:r>
            <a:r>
              <a:rPr lang="ru-RU" sz="2000" dirty="0" err="1" smtClean="0">
                <a:effectLst/>
              </a:rPr>
              <a:t>Project</a:t>
            </a:r>
            <a:r>
              <a:rPr lang="ru-RU" sz="2000" dirty="0" smtClean="0">
                <a:effectLst/>
              </a:rPr>
              <a:t> 2017 г.</a:t>
            </a:r>
            <a:endParaRPr lang="ru-RU" sz="20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7.8250072907553217E-2"/>
          <c:w val="0.92806102362204745"/>
          <c:h val="0.8470893846602508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Дания</c:v>
                </c:pt>
                <c:pt idx="1">
                  <c:v>Норвегия</c:v>
                </c:pt>
                <c:pt idx="2">
                  <c:v>Финляндия</c:v>
                </c:pt>
                <c:pt idx="3">
                  <c:v>Швеция</c:v>
                </c:pt>
                <c:pt idx="4">
                  <c:v>Нидерланды</c:v>
                </c:pt>
                <c:pt idx="6">
                  <c:v>Сингапур (13 место)</c:v>
                </c:pt>
                <c:pt idx="7">
                  <c:v>Малайзия (53 место)</c:v>
                </c:pt>
                <c:pt idx="8">
                  <c:v>Россия (89 место)</c:v>
                </c:pt>
              </c:strCache>
            </c:strRef>
          </c:cat>
          <c:val>
            <c:numRef>
              <c:f>Лист1!$B$2:$B$10</c:f>
              <c:numCache>
                <c:formatCode>General</c:formatCode>
                <c:ptCount val="9"/>
                <c:pt idx="0">
                  <c:v>0.89</c:v>
                </c:pt>
                <c:pt idx="1">
                  <c:v>0.89</c:v>
                </c:pt>
                <c:pt idx="2">
                  <c:v>0.87</c:v>
                </c:pt>
                <c:pt idx="3">
                  <c:v>0.86</c:v>
                </c:pt>
                <c:pt idx="4">
                  <c:v>0.85</c:v>
                </c:pt>
                <c:pt idx="6">
                  <c:v>0.8</c:v>
                </c:pt>
                <c:pt idx="7">
                  <c:v>0.54</c:v>
                </c:pt>
                <c:pt idx="8">
                  <c:v>0.47</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dirty="0" smtClean="0">
                <a:effectLst/>
              </a:rPr>
              <a:t>Индекс человеческого развития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1483923884514438E-2"/>
          <c:y val="0.14344677401718425"/>
          <c:w val="0.930838801399825"/>
          <c:h val="0.7449478057861540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5B9BD5"/>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Норвегия</c:v>
                </c:pt>
                <c:pt idx="1">
                  <c:v>Швейцария</c:v>
                </c:pt>
                <c:pt idx="2">
                  <c:v>Австралия</c:v>
                </c:pt>
                <c:pt idx="3">
                  <c:v>Ирландия</c:v>
                </c:pt>
                <c:pt idx="4">
                  <c:v>Германия</c:v>
                </c:pt>
                <c:pt idx="6">
                  <c:v>Сингапур (9 место)</c:v>
                </c:pt>
                <c:pt idx="7">
                  <c:v>Россия (49 место)</c:v>
                </c:pt>
                <c:pt idx="8">
                  <c:v>Малайзия (57 место)</c:v>
                </c:pt>
              </c:strCache>
            </c:strRef>
          </c:cat>
          <c:val>
            <c:numRef>
              <c:f>Лист1!$B$2:$B$10</c:f>
              <c:numCache>
                <c:formatCode>General</c:formatCode>
                <c:ptCount val="9"/>
                <c:pt idx="0">
                  <c:v>0.95299999999999996</c:v>
                </c:pt>
                <c:pt idx="1">
                  <c:v>0.94399999999999995</c:v>
                </c:pt>
                <c:pt idx="2">
                  <c:v>0.93899999999999995</c:v>
                </c:pt>
                <c:pt idx="3">
                  <c:v>0.93799999999999994</c:v>
                </c:pt>
                <c:pt idx="4">
                  <c:v>0.93600000000000005</c:v>
                </c:pt>
                <c:pt idx="6">
                  <c:v>0.93200000000000005</c:v>
                </c:pt>
                <c:pt idx="7">
                  <c:v>0.81599999999999995</c:v>
                </c:pt>
                <c:pt idx="8">
                  <c:v>0.80200000000000005</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Таиланд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33.421999999999997</c:v>
                </c:pt>
                <c:pt idx="1">
                  <c:v>35.999000000000002</c:v>
                </c:pt>
                <c:pt idx="2">
                  <c:v>37.798999999999999</c:v>
                </c:pt>
                <c:pt idx="3">
                  <c:v>41.366</c:v>
                </c:pt>
                <c:pt idx="4">
                  <c:v>43.179000000000002</c:v>
                </c:pt>
                <c:pt idx="5">
                  <c:v>40.185000000000002</c:v>
                </c:pt>
                <c:pt idx="6">
                  <c:v>44.52</c:v>
                </c:pt>
                <c:pt idx="7">
                  <c:v>52.204000000000001</c:v>
                </c:pt>
                <c:pt idx="8">
                  <c:v>63.704000000000001</c:v>
                </c:pt>
                <c:pt idx="9">
                  <c:v>74.637</c:v>
                </c:pt>
                <c:pt idx="10">
                  <c:v>88.466999999999999</c:v>
                </c:pt>
                <c:pt idx="11">
                  <c:v>101.247</c:v>
                </c:pt>
                <c:pt idx="12">
                  <c:v>115.57599999999999</c:v>
                </c:pt>
                <c:pt idx="13">
                  <c:v>128.88999999999999</c:v>
                </c:pt>
                <c:pt idx="14">
                  <c:v>146.684</c:v>
                </c:pt>
                <c:pt idx="15">
                  <c:v>169.279</c:v>
                </c:pt>
                <c:pt idx="16">
                  <c:v>183.035</c:v>
                </c:pt>
                <c:pt idx="17">
                  <c:v>150.18</c:v>
                </c:pt>
                <c:pt idx="18">
                  <c:v>113.676</c:v>
                </c:pt>
                <c:pt idx="19">
                  <c:v>126.669</c:v>
                </c:pt>
                <c:pt idx="20">
                  <c:v>126.392</c:v>
                </c:pt>
                <c:pt idx="21">
                  <c:v>120.297</c:v>
                </c:pt>
                <c:pt idx="22">
                  <c:v>134.30099999999999</c:v>
                </c:pt>
                <c:pt idx="23">
                  <c:v>152.28100000000001</c:v>
                </c:pt>
                <c:pt idx="24">
                  <c:v>172.89500000000001</c:v>
                </c:pt>
                <c:pt idx="25">
                  <c:v>189.31800000000001</c:v>
                </c:pt>
                <c:pt idx="26">
                  <c:v>221.75899999999999</c:v>
                </c:pt>
                <c:pt idx="27">
                  <c:v>262.94299999999998</c:v>
                </c:pt>
                <c:pt idx="28">
                  <c:v>291.38299999999998</c:v>
                </c:pt>
                <c:pt idx="29">
                  <c:v>281.70999999999998</c:v>
                </c:pt>
                <c:pt idx="30">
                  <c:v>341.10500000000002</c:v>
                </c:pt>
                <c:pt idx="31">
                  <c:v>370.81799999999998</c:v>
                </c:pt>
                <c:pt idx="32">
                  <c:v>397.55799999999999</c:v>
                </c:pt>
                <c:pt idx="33">
                  <c:v>420.334</c:v>
                </c:pt>
                <c:pt idx="34">
                  <c:v>407.339</c:v>
                </c:pt>
                <c:pt idx="35">
                  <c:v>401.26600000000002</c:v>
                </c:pt>
                <c:pt idx="36">
                  <c:v>412.43700000000001</c:v>
                </c:pt>
                <c:pt idx="37">
                  <c:v>455.322</c:v>
                </c:pt>
                <c:pt idx="38">
                  <c:v>487.23899999999998</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55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000" dirty="0" smtClean="0">
                <a:effectLst/>
              </a:rPr>
              <a:t>Рейтинг стран мира по уровню доходов на душу населения</a:t>
            </a:r>
          </a:p>
          <a:p>
            <a:pPr>
              <a:defRPr/>
            </a:pPr>
            <a:r>
              <a:rPr lang="en-US" sz="2128" b="1" i="0" u="none" strike="noStrike" cap="none" normalizeH="0" baseline="0" dirty="0" smtClean="0"/>
              <a:t>The World Bank 2018</a:t>
            </a:r>
            <a:r>
              <a:rPr lang="ru-RU" sz="2000" dirty="0" smtClean="0">
                <a:effectLst/>
              </a:rPr>
              <a:t> г.</a:t>
            </a:r>
            <a:endParaRPr lang="ru-RU" sz="20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0.11627441562600065"/>
          <c:w val="0.93347036307961506"/>
          <c:h val="0.78705095670678049"/>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5B9BD5"/>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Люксембург</c:v>
                </c:pt>
                <c:pt idx="1">
                  <c:v>Макао</c:v>
                </c:pt>
                <c:pt idx="2">
                  <c:v>Швейцария</c:v>
                </c:pt>
                <c:pt idx="3">
                  <c:v>Норвегия</c:v>
                </c:pt>
                <c:pt idx="4">
                  <c:v>Исландия</c:v>
                </c:pt>
                <c:pt idx="6">
                  <c:v>Сингапур (9 место)</c:v>
                </c:pt>
                <c:pt idx="7">
                  <c:v>Россия (67 место)</c:v>
                </c:pt>
                <c:pt idx="8">
                  <c:v>Малайзия (71 место)</c:v>
                </c:pt>
              </c:strCache>
            </c:strRef>
          </c:cat>
          <c:val>
            <c:numRef>
              <c:f>Лист1!$B$2:$B$10</c:f>
              <c:numCache>
                <c:formatCode>#,##0</c:formatCode>
                <c:ptCount val="9"/>
                <c:pt idx="0">
                  <c:v>104103</c:v>
                </c:pt>
                <c:pt idx="1">
                  <c:v>80892</c:v>
                </c:pt>
                <c:pt idx="2">
                  <c:v>80189</c:v>
                </c:pt>
                <c:pt idx="3">
                  <c:v>75504</c:v>
                </c:pt>
                <c:pt idx="4">
                  <c:v>70056</c:v>
                </c:pt>
                <c:pt idx="6">
                  <c:v>57714</c:v>
                </c:pt>
                <c:pt idx="7">
                  <c:v>10743</c:v>
                </c:pt>
                <c:pt idx="8">
                  <c:v>9951</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10000"/>
          <c:min val="0"/>
        </c:scaling>
        <c:delete val="1"/>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400" dirty="0" smtClean="0">
                <a:effectLst/>
              </a:rPr>
              <a:t>Рейтинг стран мира по уровню образования 2018 г.</a:t>
            </a:r>
            <a:endParaRPr lang="ru-RU" sz="24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7.8250072907553217E-2"/>
          <c:w val="0.93347036307961506"/>
          <c:h val="0.82704766070907798"/>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6"/>
            <c:invertIfNegative val="0"/>
            <c:bubble3D val="0"/>
            <c:spPr>
              <a:solidFill>
                <a:srgbClr val="C00000"/>
              </a:solidFill>
              <a:ln>
                <a:noFill/>
              </a:ln>
              <a:effectLst/>
            </c:spPr>
            <c:extLst>
              <c:ext xmlns:c16="http://schemas.microsoft.com/office/drawing/2014/chart" uri="{C3380CC4-5D6E-409C-BE32-E72D297353CC}">
                <c16:uniqueId val="{00000000-4175-4154-B227-5CCA30F910CB}"/>
              </c:ext>
            </c:extLst>
          </c:dPt>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5B9BD5"/>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Германия</c:v>
                </c:pt>
                <c:pt idx="1">
                  <c:v>Австралия</c:v>
                </c:pt>
                <c:pt idx="2">
                  <c:v>Дания</c:v>
                </c:pt>
                <c:pt idx="3">
                  <c:v>Ирландия</c:v>
                </c:pt>
                <c:pt idx="4">
                  <c:v>Новая Зеландия</c:v>
                </c:pt>
                <c:pt idx="6">
                  <c:v>Россия (32 место)</c:v>
                </c:pt>
                <c:pt idx="7">
                  <c:v>Сингапур (33 место)</c:v>
                </c:pt>
                <c:pt idx="8">
                  <c:v>Малайзия (74 место)</c:v>
                </c:pt>
              </c:strCache>
            </c:strRef>
          </c:cat>
          <c:val>
            <c:numRef>
              <c:f>Лист1!$B$2:$B$10</c:f>
              <c:numCache>
                <c:formatCode>General</c:formatCode>
                <c:ptCount val="9"/>
                <c:pt idx="0">
                  <c:v>0.94</c:v>
                </c:pt>
                <c:pt idx="1">
                  <c:v>0.92900000000000005</c:v>
                </c:pt>
                <c:pt idx="2">
                  <c:v>0.92</c:v>
                </c:pt>
                <c:pt idx="3">
                  <c:v>0.91800000000000004</c:v>
                </c:pt>
                <c:pt idx="4">
                  <c:v>0.91700000000000004</c:v>
                </c:pt>
                <c:pt idx="6">
                  <c:v>0.83199999999999996</c:v>
                </c:pt>
                <c:pt idx="7">
                  <c:v>0.83199999999999996</c:v>
                </c:pt>
                <c:pt idx="8">
                  <c:v>0.71899999999999997</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28" b="1" i="0" u="none" strike="noStrike" cap="none" normalizeH="0" baseline="0" dirty="0" smtClean="0">
                <a:effectLst/>
              </a:rPr>
              <a:t>Рейтинг стран мира по уровню процветания 2018 г.</a:t>
            </a:r>
            <a:endParaRPr lang="ru-RU" sz="2400" dirty="0">
              <a:effectLst/>
            </a:endParaRP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7.8250072907553217E-2"/>
          <c:w val="0.94041480752405948"/>
          <c:h val="0.811169908538731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6"/>
            <c:invertIfNegative val="0"/>
            <c:bubble3D val="0"/>
            <c:spPr>
              <a:solidFill>
                <a:srgbClr val="5B9BD5"/>
              </a:solidFill>
              <a:ln>
                <a:noFill/>
              </a:ln>
              <a:effectLst/>
            </c:spPr>
            <c:extLst>
              <c:ext xmlns:c16="http://schemas.microsoft.com/office/drawing/2014/chart" uri="{C3380CC4-5D6E-409C-BE32-E72D297353CC}">
                <c16:uniqueId val="{00000000-4175-4154-B227-5CCA30F910CB}"/>
              </c:ext>
            </c:extLst>
          </c:dPt>
          <c:dPt>
            <c:idx val="7"/>
            <c:invertIfNegative val="0"/>
            <c:bubble3D val="0"/>
            <c:spPr>
              <a:solidFill>
                <a:srgbClr val="5B9BD5"/>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Норвегия</c:v>
                </c:pt>
                <c:pt idx="1">
                  <c:v>Новая Зеландия</c:v>
                </c:pt>
                <c:pt idx="2">
                  <c:v>Финляндия</c:v>
                </c:pt>
                <c:pt idx="3">
                  <c:v>Швейцария</c:v>
                </c:pt>
                <c:pt idx="4">
                  <c:v>Дания</c:v>
                </c:pt>
                <c:pt idx="6">
                  <c:v>Сингапур (21 место)</c:v>
                </c:pt>
                <c:pt idx="7">
                  <c:v>Малайзия (44 место)</c:v>
                </c:pt>
                <c:pt idx="8">
                  <c:v>Россия (96 место)</c:v>
                </c:pt>
              </c:strCache>
            </c:strRef>
          </c:cat>
          <c:val>
            <c:numRef>
              <c:f>Лист1!$B$2:$B$10</c:f>
              <c:numCache>
                <c:formatCode>General</c:formatCode>
                <c:ptCount val="9"/>
                <c:pt idx="0">
                  <c:v>80.98</c:v>
                </c:pt>
                <c:pt idx="1">
                  <c:v>80.900000000000006</c:v>
                </c:pt>
                <c:pt idx="2">
                  <c:v>80.58</c:v>
                </c:pt>
                <c:pt idx="3">
                  <c:v>79.709999999999994</c:v>
                </c:pt>
                <c:pt idx="4">
                  <c:v>79.33</c:v>
                </c:pt>
                <c:pt idx="6">
                  <c:v>73.73</c:v>
                </c:pt>
                <c:pt idx="7">
                  <c:v>65.62</c:v>
                </c:pt>
                <c:pt idx="8">
                  <c:v>57.07</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100"/>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28" b="1" i="0" u="none" strike="noStrike" cap="none" normalizeH="0" baseline="0" dirty="0" smtClean="0">
                <a:effectLst/>
              </a:rPr>
              <a:t>Рейтинг стран мира по качеству дорог 2018 </a:t>
            </a:r>
            <a:r>
              <a:rPr lang="ru-RU" sz="2128" b="1" i="0" u="none" strike="noStrike" cap="none" normalizeH="0" baseline="0" dirty="0" smtClean="0">
                <a:effectLst/>
              </a:rPr>
              <a:t>г.</a:t>
            </a:r>
            <a:endParaRPr lang="ru-RU" sz="2400" dirty="0">
              <a:effectLst/>
            </a:endParaRP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manualLayout>
          <c:layoutTarget val="inner"/>
          <c:xMode val="edge"/>
          <c:yMode val="edge"/>
          <c:x val="3.2872812773403322E-2"/>
          <c:y val="7.8250072907553217E-2"/>
          <c:w val="0.94041480752405948"/>
          <c:h val="0.8111699085387315"/>
        </c:manualLayout>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6"/>
            <c:invertIfNegative val="0"/>
            <c:bubble3D val="0"/>
            <c:spPr>
              <a:solidFill>
                <a:srgbClr val="5B9BD5"/>
              </a:solidFill>
              <a:ln>
                <a:noFill/>
              </a:ln>
              <a:effectLst/>
            </c:spPr>
            <c:extLst>
              <c:ext xmlns:c16="http://schemas.microsoft.com/office/drawing/2014/chart" uri="{C3380CC4-5D6E-409C-BE32-E72D297353CC}">
                <c16:uniqueId val="{00000000-4175-4154-B227-5CCA30F910CB}"/>
              </c:ext>
            </c:extLst>
          </c:dPt>
          <c:dPt>
            <c:idx val="7"/>
            <c:invertIfNegative val="0"/>
            <c:bubble3D val="0"/>
            <c:spPr>
              <a:solidFill>
                <a:srgbClr val="C00000"/>
              </a:solidFill>
              <a:ln>
                <a:noFill/>
              </a:ln>
              <a:effectLst/>
            </c:spPr>
            <c:extLst>
              <c:ext xmlns:c16="http://schemas.microsoft.com/office/drawing/2014/chart" uri="{C3380CC4-5D6E-409C-BE32-E72D297353CC}">
                <c16:uniqueId val="{00000003-128D-4925-BD15-346D8630B3A4}"/>
              </c:ext>
            </c:extLst>
          </c:dPt>
          <c:dPt>
            <c:idx val="8"/>
            <c:invertIfNegative val="0"/>
            <c:bubble3D val="0"/>
            <c:spPr>
              <a:solidFill>
                <a:srgbClr val="C00000"/>
              </a:solidFill>
              <a:ln>
                <a:noFill/>
              </a:ln>
              <a:effectLst/>
            </c:spPr>
            <c:extLst>
              <c:ext xmlns:c16="http://schemas.microsoft.com/office/drawing/2014/chart" uri="{C3380CC4-5D6E-409C-BE32-E72D297353CC}">
                <c16:uniqueId val="{00000000-185B-4A4A-87B9-0E3B28CDB75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Лист1!$A$2:$A$9</c:f>
              <c:strCache>
                <c:ptCount val="8"/>
                <c:pt idx="0">
                  <c:v>ОАЭ</c:v>
                </c:pt>
                <c:pt idx="1">
                  <c:v>Сингапур</c:v>
                </c:pt>
                <c:pt idx="2">
                  <c:v>Швейцария</c:v>
                </c:pt>
                <c:pt idx="3">
                  <c:v>Гонконг</c:v>
                </c:pt>
                <c:pt idx="4">
                  <c:v>Нидерланды</c:v>
                </c:pt>
                <c:pt idx="6">
                  <c:v>Малайзия (23 место)</c:v>
                </c:pt>
                <c:pt idx="7">
                  <c:v>Россия (114 место)</c:v>
                </c:pt>
              </c:strCache>
            </c:strRef>
          </c:cat>
          <c:val>
            <c:numRef>
              <c:f>Лист1!$B$2:$B$9</c:f>
              <c:numCache>
                <c:formatCode>General</c:formatCode>
                <c:ptCount val="8"/>
                <c:pt idx="0">
                  <c:v>6.4</c:v>
                </c:pt>
                <c:pt idx="1">
                  <c:v>6.3</c:v>
                </c:pt>
                <c:pt idx="2">
                  <c:v>6.3</c:v>
                </c:pt>
                <c:pt idx="3">
                  <c:v>6.2</c:v>
                </c:pt>
                <c:pt idx="4">
                  <c:v>6.1</c:v>
                </c:pt>
                <c:pt idx="6">
                  <c:v>5.3</c:v>
                </c:pt>
                <c:pt idx="7">
                  <c:v>2.9</c:v>
                </c:pt>
              </c:numCache>
            </c:numRef>
          </c:val>
          <c:extLst>
            <c:ext xmlns:c16="http://schemas.microsoft.com/office/drawing/2014/chart" uri="{C3380CC4-5D6E-409C-BE32-E72D297353CC}">
              <c16:uniqueId val="{00000000-128D-4925-BD15-346D8630B3A4}"/>
            </c:ext>
          </c:extLst>
        </c:ser>
        <c:dLbls>
          <c:dLblPos val="outEnd"/>
          <c:showLegendKey val="0"/>
          <c:showVal val="1"/>
          <c:showCatName val="0"/>
          <c:showSerName val="0"/>
          <c:showPercent val="0"/>
          <c:showBubbleSize val="0"/>
        </c:dLbls>
        <c:gapWidth val="267"/>
        <c:overlap val="-43"/>
        <c:axId val="1222994687"/>
        <c:axId val="1222999263"/>
      </c:barChart>
      <c:catAx>
        <c:axId val="122299468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222999263"/>
        <c:crosses val="autoZero"/>
        <c:auto val="1"/>
        <c:lblAlgn val="ctr"/>
        <c:lblOffset val="100"/>
        <c:noMultiLvlLbl val="0"/>
      </c:catAx>
      <c:valAx>
        <c:axId val="1222999263"/>
        <c:scaling>
          <c:orientation val="minMax"/>
          <c:max val="7"/>
          <c:min val="0"/>
        </c:scaling>
        <c:delete val="1"/>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crossAx val="122299468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a:t>Рейтинг стран мира по уровню </a:t>
            </a:r>
            <a:r>
              <a:rPr lang="ru-RU" dirty="0" smtClean="0"/>
              <a:t>ВВП млрд </a:t>
            </a:r>
            <a:r>
              <a:rPr lang="en-US" dirty="0"/>
              <a:t>$ </a:t>
            </a:r>
            <a:r>
              <a:rPr lang="ru-RU" dirty="0" smtClean="0"/>
              <a:t>США 2018 г.</a:t>
            </a:r>
            <a:endParaRPr lang="ru-RU" dirty="0"/>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Ряд 1</c:v>
                </c:pt>
              </c:strCache>
            </c:strRef>
          </c:tx>
          <c:spPr>
            <a:solidFill>
              <a:schemeClr val="accent1"/>
            </a:solidFill>
            <a:ln>
              <a:noFill/>
            </a:ln>
            <a:effectLst/>
          </c:spPr>
          <c:invertIfNegative val="0"/>
          <c:dPt>
            <c:idx val="6"/>
            <c:invertIfNegative val="0"/>
            <c:bubble3D val="0"/>
            <c:spPr>
              <a:solidFill>
                <a:srgbClr val="C00000"/>
              </a:solidFill>
              <a:ln>
                <a:noFill/>
              </a:ln>
              <a:effectLst/>
            </c:spPr>
            <c:extLst>
              <c:ext xmlns:c16="http://schemas.microsoft.com/office/drawing/2014/chart" uri="{C3380CC4-5D6E-409C-BE32-E72D297353CC}">
                <c16:uniqueId val="{00000003-C80E-4407-BC47-B9A569017A8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Лист1!$A$2:$A$10</c:f>
              <c:strCache>
                <c:ptCount val="9"/>
                <c:pt idx="0">
                  <c:v>США</c:v>
                </c:pt>
                <c:pt idx="1">
                  <c:v>Китай</c:v>
                </c:pt>
                <c:pt idx="2">
                  <c:v>Япония</c:v>
                </c:pt>
                <c:pt idx="3">
                  <c:v>Германия</c:v>
                </c:pt>
                <c:pt idx="4">
                  <c:v>Индия</c:v>
                </c:pt>
                <c:pt idx="6">
                  <c:v>Россия (12 место)</c:v>
                </c:pt>
                <c:pt idx="7">
                  <c:v>Малайзия (35 место)</c:v>
                </c:pt>
                <c:pt idx="8">
                  <c:v>Сингапур (36 место)</c:v>
                </c:pt>
              </c:strCache>
            </c:strRef>
          </c:cat>
          <c:val>
            <c:numRef>
              <c:f>Лист1!$B$2:$B$10</c:f>
              <c:numCache>
                <c:formatCode>General</c:formatCode>
                <c:ptCount val="9"/>
                <c:pt idx="0">
                  <c:v>21345</c:v>
                </c:pt>
                <c:pt idx="1">
                  <c:v>14217</c:v>
                </c:pt>
                <c:pt idx="2">
                  <c:v>5176</c:v>
                </c:pt>
                <c:pt idx="3">
                  <c:v>3964</c:v>
                </c:pt>
                <c:pt idx="4">
                  <c:v>2872</c:v>
                </c:pt>
                <c:pt idx="6">
                  <c:v>1610</c:v>
                </c:pt>
                <c:pt idx="7">
                  <c:v>373</c:v>
                </c:pt>
                <c:pt idx="8">
                  <c:v>373</c:v>
                </c:pt>
              </c:numCache>
            </c:numRef>
          </c:val>
          <c:extLst>
            <c:ext xmlns:c16="http://schemas.microsoft.com/office/drawing/2014/chart" uri="{C3380CC4-5D6E-409C-BE32-E72D297353CC}">
              <c16:uniqueId val="{00000000-C80E-4407-BC47-B9A569017A84}"/>
            </c:ext>
          </c:extLst>
        </c:ser>
        <c:dLbls>
          <c:dLblPos val="outEnd"/>
          <c:showLegendKey val="0"/>
          <c:showVal val="1"/>
          <c:showCatName val="0"/>
          <c:showSerName val="0"/>
          <c:showPercent val="0"/>
          <c:showBubbleSize val="0"/>
        </c:dLbls>
        <c:gapWidth val="267"/>
        <c:overlap val="-43"/>
        <c:axId val="1916183055"/>
        <c:axId val="1916168495"/>
      </c:barChart>
      <c:catAx>
        <c:axId val="1916183055"/>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1916168495"/>
        <c:crosses val="autoZero"/>
        <c:auto val="1"/>
        <c:lblAlgn val="ctr"/>
        <c:lblOffset val="100"/>
        <c:noMultiLvlLbl val="0"/>
      </c:catAx>
      <c:valAx>
        <c:axId val="1916168495"/>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1916183055"/>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Таиланд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Лист1!$A$2:$A$40</c:f>
              <c:numCache>
                <c:formatCode>General</c:formatCode>
                <c:ptCount val="39"/>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numCache>
            </c:numRef>
          </c:cat>
          <c:val>
            <c:numRef>
              <c:f>Лист1!$B$2:$B$40</c:f>
              <c:numCache>
                <c:formatCode>General</c:formatCode>
                <c:ptCount val="39"/>
                <c:pt idx="0">
                  <c:v>46.5</c:v>
                </c:pt>
                <c:pt idx="1">
                  <c:v>47.88</c:v>
                </c:pt>
                <c:pt idx="2">
                  <c:v>48.85</c:v>
                </c:pt>
                <c:pt idx="3">
                  <c:v>49.52</c:v>
                </c:pt>
                <c:pt idx="4">
                  <c:v>50.58</c:v>
                </c:pt>
                <c:pt idx="5">
                  <c:v>51.8</c:v>
                </c:pt>
                <c:pt idx="6">
                  <c:v>52.97</c:v>
                </c:pt>
                <c:pt idx="7">
                  <c:v>53.87</c:v>
                </c:pt>
                <c:pt idx="8">
                  <c:v>54.96</c:v>
                </c:pt>
                <c:pt idx="9">
                  <c:v>55.29</c:v>
                </c:pt>
                <c:pt idx="10">
                  <c:v>56.302999999999997</c:v>
                </c:pt>
                <c:pt idx="11">
                  <c:v>56.960999999999999</c:v>
                </c:pt>
                <c:pt idx="12">
                  <c:v>57.06</c:v>
                </c:pt>
                <c:pt idx="13">
                  <c:v>57.69</c:v>
                </c:pt>
                <c:pt idx="14">
                  <c:v>58.32</c:v>
                </c:pt>
                <c:pt idx="15">
                  <c:v>58.95</c:v>
                </c:pt>
                <c:pt idx="16">
                  <c:v>59.6</c:v>
                </c:pt>
                <c:pt idx="17">
                  <c:v>60.25</c:v>
                </c:pt>
                <c:pt idx="18">
                  <c:v>60.9</c:v>
                </c:pt>
                <c:pt idx="19">
                  <c:v>61.57</c:v>
                </c:pt>
                <c:pt idx="20">
                  <c:v>62.24</c:v>
                </c:pt>
                <c:pt idx="21">
                  <c:v>62.6</c:v>
                </c:pt>
                <c:pt idx="22">
                  <c:v>62.96</c:v>
                </c:pt>
                <c:pt idx="23">
                  <c:v>63.32</c:v>
                </c:pt>
                <c:pt idx="24">
                  <c:v>63.69</c:v>
                </c:pt>
                <c:pt idx="25">
                  <c:v>64.05</c:v>
                </c:pt>
                <c:pt idx="26">
                  <c:v>64.42</c:v>
                </c:pt>
                <c:pt idx="27">
                  <c:v>64.790000000000006</c:v>
                </c:pt>
                <c:pt idx="28">
                  <c:v>65.17</c:v>
                </c:pt>
                <c:pt idx="29">
                  <c:v>65.540000000000006</c:v>
                </c:pt>
                <c:pt idx="30">
                  <c:v>65.92</c:v>
                </c:pt>
                <c:pt idx="31">
                  <c:v>66.209999999999994</c:v>
                </c:pt>
                <c:pt idx="32">
                  <c:v>66.489999999999995</c:v>
                </c:pt>
                <c:pt idx="33">
                  <c:v>66.760000000000005</c:v>
                </c:pt>
                <c:pt idx="34">
                  <c:v>67</c:v>
                </c:pt>
                <c:pt idx="35">
                  <c:v>67.239999999999995</c:v>
                </c:pt>
                <c:pt idx="36">
                  <c:v>67.459999999999994</c:v>
                </c:pt>
                <c:pt idx="37">
                  <c:v>67.650000000000006</c:v>
                </c:pt>
                <c:pt idx="38">
                  <c:v>67.793000000000006</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in val="45"/>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sz="2100" b="1" i="0" baseline="0" dirty="0" smtClean="0">
                <a:effectLst/>
              </a:rPr>
              <a:t>Мьянма ВВП (номинал) млрд </a:t>
            </a:r>
            <a:r>
              <a:rPr lang="en-US" sz="2100" b="1" i="0" baseline="0" dirty="0" smtClean="0">
                <a:effectLst/>
              </a:rPr>
              <a:t>$ </a:t>
            </a:r>
            <a:endParaRPr lang="ru-RU" sz="2100" dirty="0">
              <a:effectLst/>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Лист1!$A$2:$A$22</c:f>
              <c:numCache>
                <c:formatCode>General</c:formatCode>
                <c:ptCount val="2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numCache>
            </c:numRef>
          </c:cat>
          <c:val>
            <c:numRef>
              <c:f>Лист1!$B$2:$B$22</c:f>
              <c:numCache>
                <c:formatCode>General</c:formatCode>
                <c:ptCount val="21"/>
                <c:pt idx="0">
                  <c:v>7.4409999999999998</c:v>
                </c:pt>
                <c:pt idx="1">
                  <c:v>9.7769999999999992</c:v>
                </c:pt>
                <c:pt idx="2">
                  <c:v>10.259</c:v>
                </c:pt>
                <c:pt idx="3">
                  <c:v>7.4619999999999997</c:v>
                </c:pt>
                <c:pt idx="4">
                  <c:v>7.8079999999999998</c:v>
                </c:pt>
                <c:pt idx="5">
                  <c:v>12.058</c:v>
                </c:pt>
                <c:pt idx="6">
                  <c:v>12.173</c:v>
                </c:pt>
                <c:pt idx="7">
                  <c:v>13.808999999999999</c:v>
                </c:pt>
                <c:pt idx="8">
                  <c:v>16.707000000000001</c:v>
                </c:pt>
                <c:pt idx="9">
                  <c:v>23.25</c:v>
                </c:pt>
                <c:pt idx="10">
                  <c:v>34.49</c:v>
                </c:pt>
                <c:pt idx="11">
                  <c:v>37.997999999999998</c:v>
                </c:pt>
                <c:pt idx="12">
                  <c:v>49.540999999999997</c:v>
                </c:pt>
                <c:pt idx="13">
                  <c:v>59.976999999999997</c:v>
                </c:pt>
                <c:pt idx="14">
                  <c:v>59.938000000000002</c:v>
                </c:pt>
                <c:pt idx="15">
                  <c:v>60.133000000000003</c:v>
                </c:pt>
                <c:pt idx="16">
                  <c:v>65.575000000000003</c:v>
                </c:pt>
                <c:pt idx="17">
                  <c:v>59.686999999999998</c:v>
                </c:pt>
                <c:pt idx="18">
                  <c:v>63.24</c:v>
                </c:pt>
                <c:pt idx="19">
                  <c:v>66.721000000000004</c:v>
                </c:pt>
                <c:pt idx="20">
                  <c:v>68.558999999999997</c:v>
                </c:pt>
              </c:numCache>
            </c:numRef>
          </c:val>
          <c:extLst>
            <c:ext xmlns:c16="http://schemas.microsoft.com/office/drawing/2014/chart" uri="{C3380CC4-5D6E-409C-BE32-E72D297353CC}">
              <c16:uniqueId val="{00000000-B981-4555-9BBD-DE763790924B}"/>
            </c:ext>
          </c:extLst>
        </c:ser>
        <c:dLbls>
          <c:dLblPos val="outEnd"/>
          <c:showLegendKey val="0"/>
          <c:showVal val="1"/>
          <c:showCatName val="0"/>
          <c:showSerName val="0"/>
          <c:showPercent val="0"/>
          <c:showBubbleSize val="0"/>
        </c:dLbls>
        <c:gapWidth val="267"/>
        <c:overlap val="-43"/>
        <c:axId val="635462912"/>
        <c:axId val="635470816"/>
      </c:barChart>
      <c:catAx>
        <c:axId val="6354629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635470816"/>
        <c:crosses val="autoZero"/>
        <c:auto val="1"/>
        <c:lblAlgn val="ctr"/>
        <c:lblOffset val="100"/>
        <c:noMultiLvlLbl val="0"/>
      </c:catAx>
      <c:valAx>
        <c:axId val="635470816"/>
        <c:scaling>
          <c:orientation val="minMax"/>
          <c:max val="10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6354629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ru-RU" dirty="0" smtClean="0"/>
              <a:t>Мьянма </a:t>
            </a:r>
            <a:r>
              <a:rPr lang="ru-RU" dirty="0"/>
              <a:t>население </a:t>
            </a:r>
            <a:r>
              <a:rPr lang="ru-RU" dirty="0" smtClean="0"/>
              <a:t>млн </a:t>
            </a:r>
            <a:r>
              <a:rPr lang="ru-RU" dirty="0"/>
              <a:t>человек</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ru-RU"/>
        </a:p>
      </c:txPr>
    </c:title>
    <c:autoTitleDeleted val="0"/>
    <c:plotArea>
      <c:layout/>
      <c:barChart>
        <c:barDir val="col"/>
        <c:grouping val="clustered"/>
        <c:varyColors val="0"/>
        <c:ser>
          <c:idx val="0"/>
          <c:order val="0"/>
          <c:tx>
            <c:strRef>
              <c:f>Лист1!$B$1</c:f>
              <c:strCache>
                <c:ptCount val="1"/>
                <c:pt idx="0">
                  <c:v>Столбец3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Лист1!$A$2:$A$22</c:f>
              <c:numCache>
                <c:formatCode>General</c:formatCode>
                <c:ptCount val="2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numCache>
            </c:numRef>
          </c:cat>
          <c:val>
            <c:numRef>
              <c:f>Лист1!$B$2:$B$22</c:f>
              <c:numCache>
                <c:formatCode>General</c:formatCode>
                <c:ptCount val="21"/>
                <c:pt idx="0">
                  <c:v>45.295999999999999</c:v>
                </c:pt>
                <c:pt idx="1">
                  <c:v>45.874000000000002</c:v>
                </c:pt>
                <c:pt idx="2">
                  <c:v>46.378999999999998</c:v>
                </c:pt>
                <c:pt idx="3">
                  <c:v>46.801000000000002</c:v>
                </c:pt>
                <c:pt idx="4">
                  <c:v>47.152999999999999</c:v>
                </c:pt>
                <c:pt idx="5">
                  <c:v>47.454999999999998</c:v>
                </c:pt>
                <c:pt idx="6">
                  <c:v>47.74</c:v>
                </c:pt>
                <c:pt idx="7">
                  <c:v>48.033000000000001</c:v>
                </c:pt>
                <c:pt idx="8">
                  <c:v>48.338000000000001</c:v>
                </c:pt>
                <c:pt idx="9">
                  <c:v>48.652999999999999</c:v>
                </c:pt>
                <c:pt idx="10">
                  <c:v>48.982999999999997</c:v>
                </c:pt>
                <c:pt idx="11">
                  <c:v>49.334000000000003</c:v>
                </c:pt>
                <c:pt idx="12">
                  <c:v>49.707999999999998</c:v>
                </c:pt>
                <c:pt idx="13">
                  <c:v>50.11</c:v>
                </c:pt>
                <c:pt idx="14">
                  <c:v>50.536999999999999</c:v>
                </c:pt>
                <c:pt idx="15">
                  <c:v>50.978999999999999</c:v>
                </c:pt>
                <c:pt idx="16">
                  <c:v>51.418999999999997</c:v>
                </c:pt>
                <c:pt idx="17">
                  <c:v>51.845999999999997</c:v>
                </c:pt>
                <c:pt idx="18">
                  <c:v>52.253999999999998</c:v>
                </c:pt>
                <c:pt idx="19">
                  <c:v>52.645000000000003</c:v>
                </c:pt>
                <c:pt idx="20">
                  <c:v>52.832000000000001</c:v>
                </c:pt>
              </c:numCache>
            </c:numRef>
          </c:val>
          <c:extLst>
            <c:ext xmlns:c16="http://schemas.microsoft.com/office/drawing/2014/chart" uri="{C3380CC4-5D6E-409C-BE32-E72D297353CC}">
              <c16:uniqueId val="{00000000-8AE3-417F-84EB-981BBA0C51A0}"/>
            </c:ext>
          </c:extLst>
        </c:ser>
        <c:dLbls>
          <c:dLblPos val="outEnd"/>
          <c:showLegendKey val="0"/>
          <c:showVal val="1"/>
          <c:showCatName val="0"/>
          <c:showSerName val="0"/>
          <c:showPercent val="0"/>
          <c:showBubbleSize val="0"/>
        </c:dLbls>
        <c:gapWidth val="150"/>
        <c:axId val="524129776"/>
        <c:axId val="524139760"/>
      </c:barChart>
      <c:catAx>
        <c:axId val="52412977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ru-RU"/>
          </a:p>
        </c:txPr>
        <c:crossAx val="524139760"/>
        <c:crosses val="autoZero"/>
        <c:auto val="1"/>
        <c:lblAlgn val="ctr"/>
        <c:lblOffset val="100"/>
        <c:noMultiLvlLbl val="0"/>
      </c:catAx>
      <c:valAx>
        <c:axId val="524139760"/>
        <c:scaling>
          <c:orientation val="minMax"/>
          <c:max val="60"/>
          <c:min val="40"/>
        </c:scaling>
        <c:delete val="0"/>
        <c:axPos val="l"/>
        <c:majorGridlines>
          <c:spPr>
            <a:ln w="9525" cap="flat" cmpd="sng" algn="ctr">
              <a:solidFill>
                <a:schemeClr val="dk1">
                  <a:lumMod val="15000"/>
                  <a:lumOff val="85000"/>
                  <a:alpha val="54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ru-RU"/>
          </a:p>
        </c:txPr>
        <c:crossAx val="52412977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8.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9.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0.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5.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7.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8.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9.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0.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4.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5.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6.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7.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8.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EAAB8F4-4740-4528-B286-D6959A2AA324}" type="datetimeFigureOut">
              <a:rPr lang="ru-RU" smtClean="0"/>
              <a:t>07.11.2019</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C0E9C3C-BAA3-4F6D-9C2C-EB88385781E9}" type="slidenum">
              <a:rPr lang="ru-RU" smtClean="0"/>
              <a:t>‹#›</a:t>
            </a:fld>
            <a:endParaRPr lang="ru-RU"/>
          </a:p>
        </p:txBody>
      </p:sp>
    </p:spTree>
    <p:extLst>
      <p:ext uri="{BB962C8B-B14F-4D97-AF65-F5344CB8AC3E}">
        <p14:creationId xmlns:p14="http://schemas.microsoft.com/office/powerpoint/2010/main" val="832772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29C428D-8B36-4ABB-B3D3-EC24C5FA0453}" type="datetimeFigureOut">
              <a:rPr lang="ru-RU" smtClean="0"/>
              <a:t>07.11.2019</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73F4D9C-19D8-48B4-860C-A445DBFA3F18}" type="slidenum">
              <a:rPr lang="ru-RU" smtClean="0"/>
              <a:t>‹#›</a:t>
            </a:fld>
            <a:endParaRPr lang="ru-RU"/>
          </a:p>
        </p:txBody>
      </p:sp>
    </p:spTree>
    <p:extLst>
      <p:ext uri="{BB962C8B-B14F-4D97-AF65-F5344CB8AC3E}">
        <p14:creationId xmlns:p14="http://schemas.microsoft.com/office/powerpoint/2010/main" val="117403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3F4D9C-19D8-48B4-860C-A445DBFA3F18}" type="slidenum">
              <a:rPr lang="ru-RU" smtClean="0"/>
              <a:t>3</a:t>
            </a:fld>
            <a:endParaRPr lang="ru-RU"/>
          </a:p>
        </p:txBody>
      </p:sp>
    </p:spTree>
    <p:extLst>
      <p:ext uri="{BB962C8B-B14F-4D97-AF65-F5344CB8AC3E}">
        <p14:creationId xmlns:p14="http://schemas.microsoft.com/office/powerpoint/2010/main" val="37892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4EF46FF-3475-456A-8977-64E0D98B389C}" type="datetime1">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177524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EBC2C20-F910-4A25-848F-53B4C89C0F38}" type="datetime1">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2025775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3BC849A-C9C9-4A12-9199-A1E991F7789E}" type="datetime1">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2154689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0ADB1F-0C7D-4912-9037-ACA282B8E9F2}" type="datetime1">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126770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371A03A-4CCC-4D91-A0BB-1C7D325398A4}" type="datetime1">
              <a:rPr lang="ru-RU" smtClean="0"/>
              <a:t>07.11.2019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60641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17D62FB-2C8E-4D81-AB93-C1DE414250B6}" type="datetime1">
              <a:rPr lang="ru-RU" smtClean="0"/>
              <a:t>07.11.2019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418869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9D53E07-4584-4831-BEE8-A356BDEC7DCE}" type="datetime1">
              <a:rPr lang="ru-RU" smtClean="0"/>
              <a:t>07.11.2019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291990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C734A2B-186B-4FA1-B089-A73D6E9EAA54}" type="datetime1">
              <a:rPr lang="ru-RU" smtClean="0"/>
              <a:t>07.11.2019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267646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A05F9-B7B8-4221-B8A0-A72E947B81BD}" type="datetime1">
              <a:rPr lang="ru-RU" smtClean="0"/>
              <a:t>07.11.2019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410735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A91F671-231A-443D-9976-1A9CB975B976}" type="datetime1">
              <a:rPr lang="ru-RU" smtClean="0"/>
              <a:t>07.11.2019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271003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FC9ABDD-FF6B-4C31-8C65-417BF4A7D601}" type="datetime1">
              <a:rPr lang="ru-RU" smtClean="0"/>
              <a:t>07.11.2019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4E69A2B-7C95-454D-81F9-393F419C4593}" type="slidenum">
              <a:rPr lang="ru-RU" smtClean="0"/>
              <a:t>‹#›</a:t>
            </a:fld>
            <a:endParaRPr lang="ru-RU"/>
          </a:p>
        </p:txBody>
      </p:sp>
    </p:spTree>
    <p:extLst>
      <p:ext uri="{BB962C8B-B14F-4D97-AF65-F5344CB8AC3E}">
        <p14:creationId xmlns:p14="http://schemas.microsoft.com/office/powerpoint/2010/main" val="358483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B9ABE-72C9-4940-8219-393E5A03F723}" type="datetime1">
              <a:rPr lang="ru-RU" smtClean="0"/>
              <a:t>07.11.2019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69A2B-7C95-454D-81F9-393F419C4593}" type="slidenum">
              <a:rPr lang="ru-RU" smtClean="0"/>
              <a:t>‹#›</a:t>
            </a:fld>
            <a:endParaRPr lang="ru-RU"/>
          </a:p>
        </p:txBody>
      </p:sp>
    </p:spTree>
    <p:extLst>
      <p:ext uri="{BB962C8B-B14F-4D97-AF65-F5344CB8AC3E}">
        <p14:creationId xmlns:p14="http://schemas.microsoft.com/office/powerpoint/2010/main" val="3593935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Подзаголовок 2"/>
          <p:cNvSpPr>
            <a:spLocks noGrp="1"/>
          </p:cNvSpPr>
          <p:nvPr/>
        </p:nvSpPr>
        <p:spPr>
          <a:xfrm>
            <a:off x="5442928" y="1049640"/>
            <a:ext cx="2731851" cy="1252736"/>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mn-lt"/>
                <a:ea typeface="+mn-ea"/>
                <a:cs typeface="+mn-cs"/>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r"/>
            <a:r>
              <a:rPr lang="en-US" sz="1400" dirty="0" smtClean="0">
                <a:solidFill>
                  <a:schemeClr val="tx1"/>
                </a:solidFill>
              </a:rPr>
              <a:t>8</a:t>
            </a:r>
            <a:r>
              <a:rPr lang="ru-RU" sz="1400" dirty="0" smtClean="0">
                <a:solidFill>
                  <a:schemeClr val="tx1"/>
                </a:solidFill>
              </a:rPr>
              <a:t> – </a:t>
            </a:r>
            <a:r>
              <a:rPr lang="en-US" sz="1400" dirty="0" smtClean="0">
                <a:solidFill>
                  <a:schemeClr val="tx1"/>
                </a:solidFill>
              </a:rPr>
              <a:t>17</a:t>
            </a:r>
            <a:r>
              <a:rPr lang="ru-RU" sz="1400" dirty="0" smtClean="0">
                <a:solidFill>
                  <a:schemeClr val="tx1"/>
                </a:solidFill>
              </a:rPr>
              <a:t> ноября 2019 года</a:t>
            </a:r>
            <a:endParaRPr lang="ru-RU" sz="1800" dirty="0" smtClean="0">
              <a:solidFill>
                <a:schemeClr val="tx1"/>
              </a:solidFill>
              <a:effectLst>
                <a:outerShdw blurRad="38100" dist="38100" dir="2700000" algn="tl">
                  <a:srgbClr val="000000">
                    <a:alpha val="43137"/>
                  </a:srgbClr>
                </a:outerShdw>
              </a:effectLst>
            </a:endParaRPr>
          </a:p>
          <a:p>
            <a:pPr algn="r"/>
            <a:r>
              <a:rPr lang="ru-RU" sz="1800" dirty="0" smtClean="0">
                <a:solidFill>
                  <a:schemeClr val="tx1"/>
                </a:solidFill>
              </a:rPr>
              <a:t>Малайзия</a:t>
            </a:r>
            <a:endParaRPr lang="ru-RU" dirty="0">
              <a:solidFill>
                <a:schemeClr val="tx1"/>
              </a:solidFill>
            </a:endParaRPr>
          </a:p>
        </p:txBody>
      </p:sp>
      <p:sp>
        <p:nvSpPr>
          <p:cNvPr id="5" name="Заголовок 1"/>
          <p:cNvSpPr>
            <a:spLocks noGrp="1"/>
          </p:cNvSpPr>
          <p:nvPr/>
        </p:nvSpPr>
        <p:spPr>
          <a:xfrm>
            <a:off x="307048" y="2302376"/>
            <a:ext cx="8836952" cy="18288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4200" kern="1200" cap="all" spc="150" baseline="0">
                <a:ln>
                  <a:noFill/>
                </a:ln>
                <a:solidFill>
                  <a:schemeClr val="bg1"/>
                </a:solidFill>
                <a:effectLst/>
                <a:latin typeface="+mj-lt"/>
                <a:ea typeface="+mj-ea"/>
                <a:cs typeface="+mj-cs"/>
              </a:defRPr>
            </a:lvl1pPr>
          </a:lstStyle>
          <a:p>
            <a:pPr algn="ctr"/>
            <a:r>
              <a:rPr lang="ru-RU" b="1" dirty="0" smtClean="0">
                <a:solidFill>
                  <a:schemeClr val="tx1"/>
                </a:solidFill>
              </a:rPr>
              <a:t>Стратегия и практика успешного менеджмента</a:t>
            </a:r>
            <a:endParaRPr lang="ru-RU" b="1" dirty="0">
              <a:solidFill>
                <a:schemeClr val="tx1"/>
              </a:solidFill>
            </a:endParaRPr>
          </a:p>
        </p:txBody>
      </p:sp>
      <p:sp>
        <p:nvSpPr>
          <p:cNvPr id="6" name="Заголовок 1"/>
          <p:cNvSpPr txBox="1">
            <a:spLocks/>
          </p:cNvSpPr>
          <p:nvPr/>
        </p:nvSpPr>
        <p:spPr>
          <a:xfrm>
            <a:off x="307048" y="-106822"/>
            <a:ext cx="8836952" cy="1828800"/>
          </a:xfrm>
          <a:prstGeom prst="rect">
            <a:avLst/>
          </a:prstGeom>
        </p:spPr>
        <p:txBody>
          <a:bodyPr vert="horz" lIns="91440" tIns="45720" rIns="91440" bIns="45720" rtlCol="0" anchor="ctr">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smtClean="0"/>
              <a:t>XX </a:t>
            </a:r>
            <a:r>
              <a:rPr lang="ru-RU" sz="3200" b="1" dirty="0" smtClean="0"/>
              <a:t>Международная конференция</a:t>
            </a:r>
            <a:endParaRPr lang="en-US" sz="3200" b="1" dirty="0" smtClean="0"/>
          </a:p>
          <a:p>
            <a:pPr algn="ctr"/>
            <a:r>
              <a:rPr lang="ru-RU" sz="3200" b="1" dirty="0" smtClean="0"/>
              <a:t> «</a:t>
            </a:r>
            <a:r>
              <a:rPr lang="ru-RU" sz="3200" b="1" dirty="0"/>
              <a:t>С</a:t>
            </a:r>
            <a:r>
              <a:rPr lang="ru-RU" sz="3200" b="1" dirty="0" smtClean="0"/>
              <a:t>тратегия и практика успешной</a:t>
            </a:r>
            <a:r>
              <a:rPr lang="en-US" sz="3200" b="1" dirty="0" smtClean="0"/>
              <a:t> </a:t>
            </a:r>
            <a:r>
              <a:rPr lang="ru-RU" sz="3200" b="1" dirty="0" smtClean="0"/>
              <a:t>деятельности»</a:t>
            </a:r>
          </a:p>
        </p:txBody>
      </p:sp>
      <p:sp>
        <p:nvSpPr>
          <p:cNvPr id="7" name="Заголовок 1"/>
          <p:cNvSpPr txBox="1">
            <a:spLocks/>
          </p:cNvSpPr>
          <p:nvPr/>
        </p:nvSpPr>
        <p:spPr>
          <a:xfrm>
            <a:off x="520334" y="4931435"/>
            <a:ext cx="6560509" cy="1828800"/>
          </a:xfrm>
          <a:prstGeom prst="rect">
            <a:avLst/>
          </a:prstGeom>
        </p:spPr>
        <p:txBody>
          <a:bodyPr vert="horz" lIns="91440" tIns="45720" rIns="91440" bIns="45720" rtlCol="0" anchor="ctr">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800" dirty="0" smtClean="0">
                <a:cs typeface="Calibri" panose="020F0502020204030204" pitchFamily="34" charset="0"/>
              </a:rPr>
              <a:t>Доклад Юрия </a:t>
            </a:r>
            <a:r>
              <a:rPr lang="ru-RU" sz="1800" dirty="0">
                <a:cs typeface="Calibri" panose="020F0502020204030204" pitchFamily="34" charset="0"/>
              </a:rPr>
              <a:t>Мхитаряна,</a:t>
            </a:r>
            <a:br>
              <a:rPr lang="ru-RU" sz="1800" dirty="0">
                <a:cs typeface="Calibri" panose="020F0502020204030204" pitchFamily="34" charset="0"/>
              </a:rPr>
            </a:br>
            <a:r>
              <a:rPr lang="ru-RU" sz="1800" dirty="0" smtClean="0">
                <a:cs typeface="Calibri" panose="020F0502020204030204" pitchFamily="34" charset="0"/>
              </a:rPr>
              <a:t>Генерального директора </a:t>
            </a:r>
            <a:r>
              <a:rPr lang="ru-RU" sz="1800" dirty="0">
                <a:cs typeface="Calibri" panose="020F0502020204030204" pitchFamily="34" charset="0"/>
              </a:rPr>
              <a:t>НИИ «Интерэкомс», </a:t>
            </a:r>
            <a:br>
              <a:rPr lang="ru-RU" sz="1800" dirty="0">
                <a:cs typeface="Calibri" panose="020F0502020204030204" pitchFamily="34" charset="0"/>
              </a:rPr>
            </a:br>
            <a:r>
              <a:rPr lang="ru-RU" sz="1800" dirty="0">
                <a:cs typeface="Calibri" panose="020F0502020204030204" pitchFamily="34" charset="0"/>
              </a:rPr>
              <a:t>д.э.н., </a:t>
            </a:r>
            <a:r>
              <a:rPr lang="ru-RU" sz="1800" dirty="0" smtClean="0">
                <a:cs typeface="Calibri" panose="020F0502020204030204" pitchFamily="34" charset="0"/>
              </a:rPr>
              <a:t>академика </a:t>
            </a:r>
            <a:r>
              <a:rPr lang="ru-RU" sz="1800" dirty="0">
                <a:cs typeface="Calibri" panose="020F0502020204030204" pitchFamily="34" charset="0"/>
              </a:rPr>
              <a:t>Международной академии информатизации</a:t>
            </a:r>
            <a:endParaRPr lang="ru-RU" sz="1800" dirty="0"/>
          </a:p>
        </p:txBody>
      </p:sp>
      <p:sp>
        <p:nvSpPr>
          <p:cNvPr id="2" name="Номер слайда 1"/>
          <p:cNvSpPr>
            <a:spLocks noGrp="1"/>
          </p:cNvSpPr>
          <p:nvPr>
            <p:ph type="sldNum" sz="quarter" idx="12"/>
          </p:nvPr>
        </p:nvSpPr>
        <p:spPr/>
        <p:txBody>
          <a:bodyPr/>
          <a:lstStyle/>
          <a:p>
            <a:fld id="{64E69A2B-7C95-454D-81F9-393F419C4593}" type="slidenum">
              <a:rPr lang="ru-RU" smtClean="0"/>
              <a:t>1</a:t>
            </a:fld>
            <a:endParaRPr lang="ru-RU"/>
          </a:p>
        </p:txBody>
      </p:sp>
    </p:spTree>
    <p:extLst>
      <p:ext uri="{BB962C8B-B14F-4D97-AF65-F5344CB8AC3E}">
        <p14:creationId xmlns:p14="http://schemas.microsoft.com/office/powerpoint/2010/main" val="3732749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8" y="893874"/>
            <a:ext cx="9144000" cy="5070251"/>
          </a:xfrm>
          <a:prstGeom prst="rect">
            <a:avLst/>
          </a:prstGeom>
        </p:spPr>
      </p:pic>
      <p:sp>
        <p:nvSpPr>
          <p:cNvPr id="5" name="TextBox 4"/>
          <p:cNvSpPr txBox="1"/>
          <p:nvPr/>
        </p:nvSpPr>
        <p:spPr>
          <a:xfrm>
            <a:off x="2895930" y="281353"/>
            <a:ext cx="3422475" cy="400110"/>
          </a:xfrm>
          <a:prstGeom prst="rect">
            <a:avLst/>
          </a:prstGeom>
          <a:noFill/>
        </p:spPr>
        <p:txBody>
          <a:bodyPr wrap="none" rtlCol="0">
            <a:spAutoFit/>
          </a:bodyPr>
          <a:lstStyle/>
          <a:p>
            <a:r>
              <a:rPr lang="ru-RU" sz="2000" b="1" dirty="0"/>
              <a:t>Население Советского </a:t>
            </a:r>
            <a:r>
              <a:rPr lang="ru-RU" sz="2000" b="1" dirty="0" smtClean="0"/>
              <a:t>Союза</a:t>
            </a:r>
            <a:endParaRPr lang="ru-RU" sz="2000" b="1" dirty="0"/>
          </a:p>
        </p:txBody>
      </p:sp>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10</a:t>
            </a:fld>
            <a:endParaRPr lang="ru-RU"/>
          </a:p>
        </p:txBody>
      </p:sp>
    </p:spTree>
    <p:extLst>
      <p:ext uri="{BB962C8B-B14F-4D97-AF65-F5344CB8AC3E}">
        <p14:creationId xmlns:p14="http://schemas.microsoft.com/office/powerpoint/2010/main" val="37143177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437234822"/>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100</a:t>
            </a:fld>
            <a:endParaRPr lang="ru-RU"/>
          </a:p>
        </p:txBody>
      </p:sp>
    </p:spTree>
    <p:extLst>
      <p:ext uri="{BB962C8B-B14F-4D97-AF65-F5344CB8AC3E}">
        <p14:creationId xmlns:p14="http://schemas.microsoft.com/office/powerpoint/2010/main" val="832261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30814" y="2118946"/>
            <a:ext cx="9168920" cy="2569934"/>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МАЛАЙЗИЯ</a:t>
            </a:r>
          </a:p>
          <a:p>
            <a:pPr algn="ctr"/>
            <a:r>
              <a:rPr lang="ru-RU" sz="27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«Развитие цифровой экономики, экономические реформы</a:t>
            </a:r>
          </a:p>
          <a:p>
            <a:pPr algn="ctr"/>
            <a:r>
              <a:rPr lang="ru-RU" sz="27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промышленно-развитых стран. </a:t>
            </a:r>
          </a:p>
          <a:p>
            <a:pPr algn="ctr"/>
            <a:r>
              <a:rPr lang="ru-RU" sz="27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Стратегия экономического развития Малайзии»</a:t>
            </a:r>
            <a:endParaRPr lang="ru-RU"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101</a:t>
            </a:fld>
            <a:endParaRPr lang="ru-RU"/>
          </a:p>
        </p:txBody>
      </p:sp>
    </p:spTree>
    <p:extLst>
      <p:ext uri="{BB962C8B-B14F-4D97-AF65-F5344CB8AC3E}">
        <p14:creationId xmlns:p14="http://schemas.microsoft.com/office/powerpoint/2010/main" val="35807901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a:bodyPr>
          <a:lstStyle/>
          <a:p>
            <a:pPr algn="ctr"/>
            <a:r>
              <a:rPr lang="ru-RU" sz="3200" b="1" dirty="0" smtClean="0">
                <a:latin typeface="+mn-lt"/>
              </a:rPr>
              <a:t>Малайзия – «азиатская Швейцария»</a:t>
            </a:r>
            <a:endParaRPr lang="ru-RU" sz="3200" b="1" dirty="0">
              <a:latin typeface="+mn-lt"/>
            </a:endParaRPr>
          </a:p>
        </p:txBody>
      </p:sp>
      <p:sp>
        <p:nvSpPr>
          <p:cNvPr id="3" name="Объект 2"/>
          <p:cNvSpPr>
            <a:spLocks noGrp="1"/>
          </p:cNvSpPr>
          <p:nvPr>
            <p:ph idx="1"/>
          </p:nvPr>
        </p:nvSpPr>
        <p:spPr>
          <a:xfrm>
            <a:off x="141514" y="1597443"/>
            <a:ext cx="8860972" cy="4785395"/>
          </a:xfrm>
        </p:spPr>
        <p:txBody>
          <a:bodyPr>
            <a:normAutofit/>
          </a:bodyPr>
          <a:lstStyle/>
          <a:p>
            <a:pPr marL="0" indent="0">
              <a:buNone/>
            </a:pPr>
            <a:r>
              <a:rPr lang="ru-RU" sz="2600" dirty="0" smtClean="0"/>
              <a:t>Входит в число самых зеленых стран мира</a:t>
            </a:r>
          </a:p>
          <a:p>
            <a:pPr marL="0" indent="0">
              <a:buNone/>
            </a:pPr>
            <a:r>
              <a:rPr lang="ru-RU" sz="2600" dirty="0" smtClean="0"/>
              <a:t>По уровню биологического разнообразия одно из ведущих мест в мире</a:t>
            </a:r>
          </a:p>
          <a:p>
            <a:pPr marL="0" indent="0">
              <a:buNone/>
            </a:pPr>
            <a:r>
              <a:rPr lang="ru-RU" sz="2600" dirty="0" smtClean="0"/>
              <a:t>Третья по величине экономика в Юго-Восточной Азии</a:t>
            </a:r>
          </a:p>
          <a:p>
            <a:pPr marL="0" indent="0">
              <a:buNone/>
            </a:pPr>
            <a:r>
              <a:rPr lang="ru-RU" sz="2600" dirty="0" smtClean="0"/>
              <a:t>35 по величине экономика в мире</a:t>
            </a:r>
            <a:r>
              <a:rPr lang="en-US" sz="2600" dirty="0" smtClean="0"/>
              <a:t> </a:t>
            </a:r>
            <a:r>
              <a:rPr lang="ru-RU" sz="2600" dirty="0" smtClean="0"/>
              <a:t>по ВВП (номинал)</a:t>
            </a:r>
          </a:p>
          <a:p>
            <a:pPr marL="0" indent="0">
              <a:buNone/>
            </a:pPr>
            <a:endParaRPr lang="ru-RU" sz="2600" dirty="0" smtClean="0"/>
          </a:p>
          <a:p>
            <a:pPr marL="0" indent="0">
              <a:buNone/>
            </a:pPr>
            <a:r>
              <a:rPr lang="ru-RU" sz="2600" dirty="0" smtClean="0"/>
              <a:t>Россия - </a:t>
            </a:r>
            <a:r>
              <a:rPr lang="ru-RU" sz="2600" dirty="0"/>
              <a:t>12 место по величине экономики </a:t>
            </a:r>
            <a:r>
              <a:rPr lang="ru-RU" sz="2600" dirty="0" smtClean="0"/>
              <a:t>в мире</a:t>
            </a:r>
          </a:p>
          <a:p>
            <a:pPr marL="0" indent="0">
              <a:buNone/>
            </a:pPr>
            <a:r>
              <a:rPr lang="ru-RU" sz="2600" dirty="0" smtClean="0"/>
              <a:t>23 место в рейтинге глобальной конкурентоспособности ВЭФ</a:t>
            </a:r>
          </a:p>
          <a:p>
            <a:pPr marL="0" indent="0">
              <a:buNone/>
            </a:pPr>
            <a:r>
              <a:rPr lang="ru-RU" sz="2600" dirty="0" smtClean="0"/>
              <a:t>Россия - 43 место в рейтинге ВЭФ</a:t>
            </a:r>
          </a:p>
          <a:p>
            <a:pPr marL="0" indent="0">
              <a:buNone/>
            </a:pPr>
            <a:endParaRPr lang="ru-RU" sz="2700" dirty="0" smtClean="0"/>
          </a:p>
          <a:p>
            <a:pPr marL="0" indent="0">
              <a:buNone/>
            </a:pPr>
            <a:endParaRPr lang="ru-RU" sz="2700" dirty="0" smtClean="0"/>
          </a:p>
          <a:p>
            <a:pPr marL="0" indent="0">
              <a:buNone/>
            </a:pPr>
            <a:endParaRPr lang="ru-RU" sz="2700" dirty="0"/>
          </a:p>
        </p:txBody>
      </p:sp>
      <p:sp>
        <p:nvSpPr>
          <p:cNvPr id="4" name="Номер слайда 3"/>
          <p:cNvSpPr>
            <a:spLocks noGrp="1"/>
          </p:cNvSpPr>
          <p:nvPr>
            <p:ph type="sldNum" sz="quarter" idx="12"/>
          </p:nvPr>
        </p:nvSpPr>
        <p:spPr/>
        <p:txBody>
          <a:bodyPr/>
          <a:lstStyle/>
          <a:p>
            <a:fld id="{64E69A2B-7C95-454D-81F9-393F419C4593}" type="slidenum">
              <a:rPr lang="ru-RU" smtClean="0"/>
              <a:t>102</a:t>
            </a:fld>
            <a:endParaRPr lang="ru-RU"/>
          </a:p>
        </p:txBody>
      </p:sp>
    </p:spTree>
    <p:extLst>
      <p:ext uri="{BB962C8B-B14F-4D97-AF65-F5344CB8AC3E}">
        <p14:creationId xmlns:p14="http://schemas.microsoft.com/office/powerpoint/2010/main" val="4151233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99663"/>
            <a:ext cx="7886700" cy="740863"/>
          </a:xfrm>
        </p:spPr>
        <p:txBody>
          <a:bodyPr>
            <a:normAutofit/>
          </a:bodyPr>
          <a:lstStyle/>
          <a:p>
            <a:pPr algn="ctr"/>
            <a:r>
              <a:rPr lang="ru-RU" sz="3200" b="1" dirty="0" smtClean="0">
                <a:latin typeface="+mn-lt"/>
              </a:rPr>
              <a:t>Малайзия. Административное деление</a:t>
            </a:r>
            <a:endParaRPr lang="ru-RU" sz="3200" b="1" dirty="0">
              <a:latin typeface="+mn-lt"/>
            </a:endParaRPr>
          </a:p>
        </p:txBody>
      </p:sp>
      <p:graphicFrame>
        <p:nvGraphicFramePr>
          <p:cNvPr id="5" name="Объект 4"/>
          <p:cNvGraphicFramePr>
            <a:graphicFrameLocks noGrp="1"/>
          </p:cNvGraphicFramePr>
          <p:nvPr>
            <p:ph idx="1"/>
            <p:extLst/>
          </p:nvPr>
        </p:nvGraphicFramePr>
        <p:xfrm>
          <a:off x="357051" y="1010194"/>
          <a:ext cx="8158297" cy="5233851"/>
        </p:xfrm>
        <a:graphic>
          <a:graphicData uri="http://schemas.openxmlformats.org/drawingml/2006/table">
            <a:tbl>
              <a:tblPr/>
              <a:tblGrid>
                <a:gridCol w="1634103">
                  <a:extLst>
                    <a:ext uri="{9D8B030D-6E8A-4147-A177-3AD203B41FA5}">
                      <a16:colId xmlns:a16="http://schemas.microsoft.com/office/drawing/2014/main" val="20001"/>
                    </a:ext>
                  </a:extLst>
                </a:gridCol>
                <a:gridCol w="1304839">
                  <a:extLst>
                    <a:ext uri="{9D8B030D-6E8A-4147-A177-3AD203B41FA5}">
                      <a16:colId xmlns:a16="http://schemas.microsoft.com/office/drawing/2014/main" val="20002"/>
                    </a:ext>
                  </a:extLst>
                </a:gridCol>
                <a:gridCol w="1621602">
                  <a:extLst>
                    <a:ext uri="{9D8B030D-6E8A-4147-A177-3AD203B41FA5}">
                      <a16:colId xmlns:a16="http://schemas.microsoft.com/office/drawing/2014/main" val="20004"/>
                    </a:ext>
                  </a:extLst>
                </a:gridCol>
                <a:gridCol w="988075">
                  <a:extLst>
                    <a:ext uri="{9D8B030D-6E8A-4147-A177-3AD203B41FA5}">
                      <a16:colId xmlns:a16="http://schemas.microsoft.com/office/drawing/2014/main" val="1991837382"/>
                    </a:ext>
                  </a:extLst>
                </a:gridCol>
                <a:gridCol w="1304839">
                  <a:extLst>
                    <a:ext uri="{9D8B030D-6E8A-4147-A177-3AD203B41FA5}">
                      <a16:colId xmlns:a16="http://schemas.microsoft.com/office/drawing/2014/main" val="20006"/>
                    </a:ext>
                  </a:extLst>
                </a:gridCol>
                <a:gridCol w="1304839">
                  <a:extLst>
                    <a:ext uri="{9D8B030D-6E8A-4147-A177-3AD203B41FA5}">
                      <a16:colId xmlns:a16="http://schemas.microsoft.com/office/drawing/2014/main" val="20007"/>
                    </a:ext>
                  </a:extLst>
                </a:gridCol>
              </a:tblGrid>
              <a:tr h="985798">
                <a:tc>
                  <a:txBody>
                    <a:bodyPr/>
                    <a:lstStyle/>
                    <a:p>
                      <a:pPr algn="ctr"/>
                      <a:r>
                        <a:rPr lang="ru-RU" sz="1500" i="1" dirty="0">
                          <a:solidFill>
                            <a:schemeClr val="tx1">
                              <a:lumMod val="95000"/>
                              <a:lumOff val="5000"/>
                            </a:schemeClr>
                          </a:solidFill>
                        </a:rPr>
                        <a:t>Наименование </a:t>
                      </a:r>
                    </a:p>
                  </a:txBody>
                  <a:tcPr marL="65594" marR="65594" marT="32797" marB="32797" anchor="ctr">
                    <a:lnL>
                      <a:noFill/>
                    </a:lnL>
                    <a:lnR>
                      <a:noFill/>
                    </a:lnR>
                    <a:lnT>
                      <a:noFill/>
                    </a:lnT>
                    <a:lnB>
                      <a:noFill/>
                    </a:lnB>
                  </a:tcPr>
                </a:tc>
                <a:tc>
                  <a:txBody>
                    <a:bodyPr/>
                    <a:lstStyle/>
                    <a:p>
                      <a:pPr algn="ctr"/>
                      <a:r>
                        <a:rPr lang="ru-RU" sz="1500" i="1" dirty="0">
                          <a:solidFill>
                            <a:schemeClr val="tx1">
                              <a:lumMod val="95000"/>
                              <a:lumOff val="5000"/>
                            </a:schemeClr>
                          </a:solidFill>
                        </a:rPr>
                        <a:t>Статус </a:t>
                      </a:r>
                    </a:p>
                  </a:txBody>
                  <a:tcPr marL="65594" marR="65594" marT="32797" marB="32797" anchor="ctr">
                    <a:lnL>
                      <a:noFill/>
                    </a:lnL>
                    <a:lnR>
                      <a:noFill/>
                    </a:lnR>
                    <a:lnT>
                      <a:noFill/>
                    </a:lnT>
                    <a:lnB>
                      <a:noFill/>
                    </a:lnB>
                  </a:tcPr>
                </a:tc>
                <a:tc>
                  <a:txBody>
                    <a:bodyPr/>
                    <a:lstStyle/>
                    <a:p>
                      <a:pPr algn="ctr"/>
                      <a:r>
                        <a:rPr lang="ru-RU" sz="1500" i="1" dirty="0">
                          <a:solidFill>
                            <a:schemeClr val="tx1">
                              <a:lumMod val="95000"/>
                              <a:lumOff val="5000"/>
                            </a:schemeClr>
                          </a:solidFill>
                        </a:rPr>
                        <a:t>Административный центр </a:t>
                      </a:r>
                    </a:p>
                  </a:txBody>
                  <a:tcPr marL="65594" marR="65594" marT="32797" marB="32797" anchor="ctr">
                    <a:lnL>
                      <a:noFill/>
                    </a:lnL>
                    <a:lnR>
                      <a:noFill/>
                    </a:lnR>
                    <a:lnT>
                      <a:noFill/>
                    </a:lnT>
                    <a:lnB>
                      <a:noFill/>
                    </a:lnB>
                  </a:tcPr>
                </a:tc>
                <a:tc>
                  <a:txBody>
                    <a:bodyPr/>
                    <a:lstStyle/>
                    <a:p>
                      <a:pPr algn="ctr"/>
                      <a:r>
                        <a:rPr lang="ru-RU" sz="1500" i="1" dirty="0">
                          <a:solidFill>
                            <a:schemeClr val="tx1">
                              <a:lumMod val="95000"/>
                              <a:lumOff val="5000"/>
                            </a:schemeClr>
                          </a:solidFill>
                        </a:rPr>
                        <a:t>Площадь,</a:t>
                      </a:r>
                      <a:br>
                        <a:rPr lang="ru-RU" sz="1500" i="1" dirty="0">
                          <a:solidFill>
                            <a:schemeClr val="tx1">
                              <a:lumMod val="95000"/>
                              <a:lumOff val="5000"/>
                            </a:schemeClr>
                          </a:solidFill>
                        </a:rPr>
                      </a:br>
                      <a:r>
                        <a:rPr lang="ru-RU" sz="1500" i="1" dirty="0">
                          <a:solidFill>
                            <a:schemeClr val="tx1">
                              <a:lumMod val="95000"/>
                              <a:lumOff val="5000"/>
                            </a:schemeClr>
                          </a:solidFill>
                        </a:rPr>
                        <a:t>км² </a:t>
                      </a:r>
                    </a:p>
                  </a:txBody>
                  <a:tcPr marL="65594" marR="65594" marT="32797" marB="32797" anchor="ctr">
                    <a:lnL>
                      <a:noFill/>
                    </a:lnL>
                    <a:lnR>
                      <a:noFill/>
                    </a:lnR>
                    <a:lnT>
                      <a:noFill/>
                    </a:lnT>
                    <a:lnB>
                      <a:noFill/>
                    </a:lnB>
                  </a:tcPr>
                </a:tc>
                <a:tc>
                  <a:txBody>
                    <a:bodyPr/>
                    <a:lstStyle/>
                    <a:p>
                      <a:pPr algn="ctr"/>
                      <a:r>
                        <a:rPr lang="ru-RU" sz="1500" i="1" dirty="0">
                          <a:solidFill>
                            <a:schemeClr val="tx1">
                              <a:lumMod val="95000"/>
                              <a:lumOff val="5000"/>
                            </a:schemeClr>
                          </a:solidFill>
                        </a:rPr>
                        <a:t>Население,</a:t>
                      </a:r>
                      <a:br>
                        <a:rPr lang="ru-RU" sz="1500" i="1" dirty="0">
                          <a:solidFill>
                            <a:schemeClr val="tx1">
                              <a:lumMod val="95000"/>
                              <a:lumOff val="5000"/>
                            </a:schemeClr>
                          </a:solidFill>
                        </a:rPr>
                      </a:br>
                      <a:r>
                        <a:rPr lang="ru-RU" sz="1500" i="1" dirty="0">
                          <a:solidFill>
                            <a:schemeClr val="tx1">
                              <a:lumMod val="95000"/>
                              <a:lumOff val="5000"/>
                            </a:schemeClr>
                          </a:solidFill>
                        </a:rPr>
                        <a:t>чел</a:t>
                      </a:r>
                      <a:r>
                        <a:rPr lang="ru-RU" sz="1500" i="1" dirty="0" smtClean="0">
                          <a:solidFill>
                            <a:schemeClr val="tx1">
                              <a:lumMod val="95000"/>
                              <a:lumOff val="5000"/>
                            </a:schemeClr>
                          </a:solidFill>
                        </a:rPr>
                        <a:t>. </a:t>
                      </a:r>
                      <a:endParaRPr lang="ru-RU" sz="1500" i="1" dirty="0">
                        <a:solidFill>
                          <a:schemeClr val="tx1">
                            <a:lumMod val="95000"/>
                            <a:lumOff val="5000"/>
                          </a:schemeClr>
                        </a:solidFill>
                      </a:endParaRPr>
                    </a:p>
                  </a:txBody>
                  <a:tcPr marL="65594" marR="65594" marT="32797" marB="32797" anchor="ctr">
                    <a:lnL>
                      <a:noFill/>
                    </a:lnL>
                    <a:lnR>
                      <a:noFill/>
                    </a:lnR>
                    <a:lnT>
                      <a:noFill/>
                    </a:lnT>
                    <a:lnB>
                      <a:noFill/>
                    </a:lnB>
                  </a:tcPr>
                </a:tc>
                <a:tc>
                  <a:txBody>
                    <a:bodyPr/>
                    <a:lstStyle/>
                    <a:p>
                      <a:pPr algn="ctr"/>
                      <a:r>
                        <a:rPr lang="ru-RU" sz="1500" i="1" dirty="0">
                          <a:solidFill>
                            <a:schemeClr val="tx1">
                              <a:lumMod val="95000"/>
                              <a:lumOff val="5000"/>
                            </a:schemeClr>
                          </a:solidFill>
                        </a:rPr>
                        <a:t>Плотность,</a:t>
                      </a:r>
                      <a:br>
                        <a:rPr lang="ru-RU" sz="1500" i="1" dirty="0">
                          <a:solidFill>
                            <a:schemeClr val="tx1">
                              <a:lumMod val="95000"/>
                              <a:lumOff val="5000"/>
                            </a:schemeClr>
                          </a:solidFill>
                        </a:rPr>
                      </a:br>
                      <a:r>
                        <a:rPr lang="ru-RU" sz="1500" i="1" dirty="0">
                          <a:solidFill>
                            <a:schemeClr val="tx1">
                              <a:lumMod val="95000"/>
                              <a:lumOff val="5000"/>
                            </a:schemeClr>
                          </a:solidFill>
                        </a:rPr>
                        <a:t>чел./км² </a:t>
                      </a:r>
                    </a:p>
                  </a:txBody>
                  <a:tcPr marL="65594" marR="65594" marT="32797" marB="32797" anchor="ctr">
                    <a:lnL>
                      <a:noFill/>
                    </a:lnL>
                    <a:lnR>
                      <a:noFill/>
                    </a:lnR>
                    <a:lnT>
                      <a:noFill/>
                    </a:lnT>
                    <a:lnB>
                      <a:noFill/>
                    </a:lnB>
                  </a:tcPr>
                </a:tc>
                <a:extLst>
                  <a:ext uri="{0D108BD9-81ED-4DB2-BD59-A6C34878D82A}">
                    <a16:rowId xmlns:a16="http://schemas.microsoft.com/office/drawing/2014/main" val="10000"/>
                  </a:ext>
                </a:extLst>
              </a:tr>
              <a:tr h="30487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500" b="1" dirty="0" smtClean="0"/>
                        <a:t>Западная Малайзия </a:t>
                      </a:r>
                    </a:p>
                  </a:txBody>
                  <a:tcPr marL="65594" marR="65594" marT="32797" marB="32797" anchor="ctr">
                    <a:lnL>
                      <a:noFill/>
                    </a:lnL>
                    <a:lnR>
                      <a:noFill/>
                    </a:lnR>
                    <a:lnT>
                      <a:noFill/>
                    </a:lnT>
                    <a:lnB>
                      <a:noFill/>
                    </a:lnB>
                    <a:solidFill>
                      <a:srgbClr val="EFEFE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530813">
                <a:tc>
                  <a:txBody>
                    <a:bodyPr/>
                    <a:lstStyle/>
                    <a:p>
                      <a:pPr algn="ctr"/>
                      <a:r>
                        <a:rPr lang="ru-RU" sz="1500" dirty="0" err="1" smtClean="0">
                          <a:solidFill>
                            <a:schemeClr val="tx1">
                              <a:lumMod val="95000"/>
                              <a:lumOff val="5000"/>
                            </a:schemeClr>
                          </a:solidFill>
                        </a:rPr>
                        <a:t>Джохор</a:t>
                      </a:r>
                      <a:r>
                        <a:rPr lang="ru-RU" sz="1500" dirty="0" smtClean="0">
                          <a:solidFill>
                            <a:schemeClr val="tx1">
                              <a:lumMod val="95000"/>
                              <a:lumOff val="5000"/>
                            </a:schemeClr>
                          </a:solidFill>
                        </a:rPr>
                        <a:t> </a:t>
                      </a:r>
                      <a:endParaRPr lang="ru-RU" sz="1500" dirty="0">
                        <a:solidFill>
                          <a:schemeClr val="tx1">
                            <a:lumMod val="95000"/>
                            <a:lumOff val="5000"/>
                          </a:schemeClr>
                        </a:solidFill>
                      </a:endParaRP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err="1">
                          <a:solidFill>
                            <a:schemeClr val="tx1">
                              <a:lumMod val="95000"/>
                              <a:lumOff val="5000"/>
                            </a:schemeClr>
                          </a:solidFill>
                        </a:rPr>
                        <a:t>Джохор-Бахру</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18 987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3 348 283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176,36 </a:t>
                      </a:r>
                    </a:p>
                  </a:txBody>
                  <a:tcPr marL="65594" marR="65594" marT="32797" marB="32797" anchor="ctr">
                    <a:lnL>
                      <a:noFill/>
                    </a:lnL>
                    <a:lnR>
                      <a:noFill/>
                    </a:lnR>
                    <a:lnT>
                      <a:noFill/>
                    </a:lnT>
                    <a:lnB>
                      <a:noFill/>
                    </a:lnB>
                  </a:tcPr>
                </a:tc>
                <a:extLst>
                  <a:ext uri="{0D108BD9-81ED-4DB2-BD59-A6C34878D82A}">
                    <a16:rowId xmlns:a16="http://schemas.microsoft.com/office/drawing/2014/main" val="10002"/>
                  </a:ext>
                </a:extLst>
              </a:tr>
              <a:tr h="530813">
                <a:tc>
                  <a:txBody>
                    <a:bodyPr/>
                    <a:lstStyle/>
                    <a:p>
                      <a:pPr algn="ctr"/>
                      <a:r>
                        <a:rPr lang="ru-RU" sz="1500" dirty="0">
                          <a:solidFill>
                            <a:schemeClr val="tx1">
                              <a:lumMod val="95000"/>
                              <a:lumOff val="5000"/>
                            </a:schemeClr>
                          </a:solidFill>
                        </a:rPr>
                        <a:t>Кедах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err="1">
                          <a:solidFill>
                            <a:schemeClr val="tx1">
                              <a:lumMod val="95000"/>
                              <a:lumOff val="5000"/>
                            </a:schemeClr>
                          </a:solidFill>
                        </a:rPr>
                        <a:t>Алор-Сетар</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9 425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1 947 651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206,65 </a:t>
                      </a:r>
                    </a:p>
                  </a:txBody>
                  <a:tcPr marL="65594" marR="65594" marT="32797" marB="32797" anchor="ctr">
                    <a:lnL>
                      <a:noFill/>
                    </a:lnL>
                    <a:lnR>
                      <a:noFill/>
                    </a:lnR>
                    <a:lnT>
                      <a:noFill/>
                    </a:lnT>
                    <a:lnB>
                      <a:noFill/>
                    </a:lnB>
                  </a:tcPr>
                </a:tc>
                <a:extLst>
                  <a:ext uri="{0D108BD9-81ED-4DB2-BD59-A6C34878D82A}">
                    <a16:rowId xmlns:a16="http://schemas.microsoft.com/office/drawing/2014/main" val="10003"/>
                  </a:ext>
                </a:extLst>
              </a:tr>
              <a:tr h="530813">
                <a:tc>
                  <a:txBody>
                    <a:bodyPr/>
                    <a:lstStyle/>
                    <a:p>
                      <a:pPr algn="ctr"/>
                      <a:r>
                        <a:rPr lang="ru-RU" sz="1500" dirty="0" err="1">
                          <a:solidFill>
                            <a:schemeClr val="tx1">
                              <a:lumMod val="95000"/>
                              <a:lumOff val="5000"/>
                            </a:schemeClr>
                          </a:solidFill>
                        </a:rPr>
                        <a:t>Келантан</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Кота-Бару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15 024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1 539 601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102,48 </a:t>
                      </a:r>
                    </a:p>
                  </a:txBody>
                  <a:tcPr marL="65594" marR="65594" marT="32797" marB="32797" anchor="ctr">
                    <a:lnL>
                      <a:noFill/>
                    </a:lnL>
                    <a:lnR>
                      <a:noFill/>
                    </a:lnR>
                    <a:lnT>
                      <a:noFill/>
                    </a:lnT>
                    <a:lnB>
                      <a:noFill/>
                    </a:lnB>
                  </a:tcPr>
                </a:tc>
                <a:extLst>
                  <a:ext uri="{0D108BD9-81ED-4DB2-BD59-A6C34878D82A}">
                    <a16:rowId xmlns:a16="http://schemas.microsoft.com/office/drawing/2014/main" val="10004"/>
                  </a:ext>
                </a:extLst>
              </a:tr>
              <a:tr h="530813">
                <a:tc>
                  <a:txBody>
                    <a:bodyPr/>
                    <a:lstStyle/>
                    <a:p>
                      <a:pPr algn="ctr"/>
                      <a:r>
                        <a:rPr lang="ru-RU" sz="1500" dirty="0">
                          <a:solidFill>
                            <a:schemeClr val="tx1">
                              <a:lumMod val="95000"/>
                              <a:lumOff val="5000"/>
                            </a:schemeClr>
                          </a:solidFill>
                        </a:rPr>
                        <a:t>Малакка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Малакка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1 652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821 110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497,04 </a:t>
                      </a:r>
                    </a:p>
                  </a:txBody>
                  <a:tcPr marL="65594" marR="65594" marT="32797" marB="32797" anchor="ctr">
                    <a:lnL>
                      <a:noFill/>
                    </a:lnL>
                    <a:lnR>
                      <a:noFill/>
                    </a:lnR>
                    <a:lnT>
                      <a:noFill/>
                    </a:lnT>
                    <a:lnB>
                      <a:noFill/>
                    </a:lnB>
                  </a:tcPr>
                </a:tc>
                <a:extLst>
                  <a:ext uri="{0D108BD9-81ED-4DB2-BD59-A6C34878D82A}">
                    <a16:rowId xmlns:a16="http://schemas.microsoft.com/office/drawing/2014/main" val="10005"/>
                  </a:ext>
                </a:extLst>
              </a:tr>
              <a:tr h="758305">
                <a:tc>
                  <a:txBody>
                    <a:bodyPr/>
                    <a:lstStyle/>
                    <a:p>
                      <a:pPr algn="ctr"/>
                      <a:r>
                        <a:rPr lang="ru-RU" sz="1500" dirty="0" err="1">
                          <a:solidFill>
                            <a:schemeClr val="tx1">
                              <a:lumMod val="95000"/>
                              <a:lumOff val="5000"/>
                            </a:schemeClr>
                          </a:solidFill>
                        </a:rPr>
                        <a:t>Негери-Сембилан</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err="1">
                          <a:solidFill>
                            <a:schemeClr val="tx1">
                              <a:lumMod val="95000"/>
                              <a:lumOff val="5000"/>
                            </a:schemeClr>
                          </a:solidFill>
                        </a:rPr>
                        <a:t>Серембан</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6 644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1 021 064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153,68 </a:t>
                      </a:r>
                    </a:p>
                  </a:txBody>
                  <a:tcPr marL="65594" marR="65594" marT="32797" marB="32797" anchor="ctr">
                    <a:lnL>
                      <a:noFill/>
                    </a:lnL>
                    <a:lnR>
                      <a:noFill/>
                    </a:lnR>
                    <a:lnT>
                      <a:noFill/>
                    </a:lnT>
                    <a:lnB>
                      <a:noFill/>
                    </a:lnB>
                  </a:tcPr>
                </a:tc>
                <a:extLst>
                  <a:ext uri="{0D108BD9-81ED-4DB2-BD59-A6C34878D82A}">
                    <a16:rowId xmlns:a16="http://schemas.microsoft.com/office/drawing/2014/main" val="10006"/>
                  </a:ext>
                </a:extLst>
              </a:tr>
              <a:tr h="530813">
                <a:tc>
                  <a:txBody>
                    <a:bodyPr/>
                    <a:lstStyle/>
                    <a:p>
                      <a:pPr algn="ctr"/>
                      <a:r>
                        <a:rPr lang="ru-RU" sz="1500" dirty="0" err="1">
                          <a:solidFill>
                            <a:schemeClr val="tx1">
                              <a:lumMod val="95000"/>
                              <a:lumOff val="5000"/>
                            </a:schemeClr>
                          </a:solidFill>
                        </a:rPr>
                        <a:t>Паханг</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err="1">
                          <a:solidFill>
                            <a:schemeClr val="tx1">
                              <a:lumMod val="95000"/>
                              <a:lumOff val="5000"/>
                            </a:schemeClr>
                          </a:solidFill>
                        </a:rPr>
                        <a:t>Куантан</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35 965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1 500 817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41,73 </a:t>
                      </a:r>
                    </a:p>
                  </a:txBody>
                  <a:tcPr marL="65594" marR="65594" marT="32797" marB="32797" anchor="ctr">
                    <a:lnL>
                      <a:noFill/>
                    </a:lnL>
                    <a:lnR>
                      <a:noFill/>
                    </a:lnR>
                    <a:lnT>
                      <a:noFill/>
                    </a:lnT>
                    <a:lnB>
                      <a:noFill/>
                    </a:lnB>
                  </a:tcPr>
                </a:tc>
                <a:extLst>
                  <a:ext uri="{0D108BD9-81ED-4DB2-BD59-A6C34878D82A}">
                    <a16:rowId xmlns:a16="http://schemas.microsoft.com/office/drawing/2014/main" val="10007"/>
                  </a:ext>
                </a:extLst>
              </a:tr>
              <a:tr h="530813">
                <a:tc>
                  <a:txBody>
                    <a:bodyPr/>
                    <a:lstStyle/>
                    <a:p>
                      <a:pPr algn="ctr"/>
                      <a:r>
                        <a:rPr lang="ru-RU" sz="1500" dirty="0" err="1">
                          <a:solidFill>
                            <a:schemeClr val="tx1">
                              <a:lumMod val="95000"/>
                              <a:lumOff val="5000"/>
                            </a:schemeClr>
                          </a:solidFill>
                        </a:rPr>
                        <a:t>Перак</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Штат </a:t>
                      </a:r>
                    </a:p>
                  </a:txBody>
                  <a:tcPr marL="65594" marR="65594" marT="32797" marB="32797" anchor="ctr">
                    <a:lnL>
                      <a:noFill/>
                    </a:lnL>
                    <a:lnR>
                      <a:noFill/>
                    </a:lnR>
                    <a:lnT>
                      <a:noFill/>
                    </a:lnT>
                    <a:lnB>
                      <a:noFill/>
                    </a:lnB>
                  </a:tcPr>
                </a:tc>
                <a:tc>
                  <a:txBody>
                    <a:bodyPr/>
                    <a:lstStyle/>
                    <a:p>
                      <a:pPr algn="ctr"/>
                      <a:r>
                        <a:rPr lang="ru-RU" sz="1500" dirty="0" err="1">
                          <a:solidFill>
                            <a:schemeClr val="tx1">
                              <a:lumMod val="95000"/>
                              <a:lumOff val="5000"/>
                            </a:schemeClr>
                          </a:solidFill>
                        </a:rPr>
                        <a:t>Ипох</a:t>
                      </a:r>
                      <a:r>
                        <a:rPr lang="ru-RU" sz="1500" dirty="0">
                          <a:solidFill>
                            <a:schemeClr val="tx1">
                              <a:lumMod val="95000"/>
                              <a:lumOff val="5000"/>
                            </a:schemeClr>
                          </a:solidFill>
                        </a:rPr>
                        <a:t>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21 005 </a:t>
                      </a:r>
                    </a:p>
                  </a:txBody>
                  <a:tcPr marL="65594" marR="65594" marT="32797" marB="32797" anchor="ctr">
                    <a:lnL>
                      <a:noFill/>
                    </a:lnL>
                    <a:lnR>
                      <a:noFill/>
                    </a:lnR>
                    <a:lnT>
                      <a:noFill/>
                    </a:lnT>
                    <a:lnB>
                      <a:noFill/>
                    </a:lnB>
                  </a:tcPr>
                </a:tc>
                <a:tc>
                  <a:txBody>
                    <a:bodyPr/>
                    <a:lstStyle/>
                    <a:p>
                      <a:pPr algn="ctr"/>
                      <a:r>
                        <a:rPr lang="ru-RU" sz="1500">
                          <a:solidFill>
                            <a:schemeClr val="tx1">
                              <a:lumMod val="95000"/>
                              <a:lumOff val="5000"/>
                            </a:schemeClr>
                          </a:solidFill>
                        </a:rPr>
                        <a:t>2 352 743 </a:t>
                      </a:r>
                    </a:p>
                  </a:txBody>
                  <a:tcPr marL="65594" marR="65594" marT="32797" marB="32797" anchor="ctr">
                    <a:lnL>
                      <a:noFill/>
                    </a:lnL>
                    <a:lnR>
                      <a:noFill/>
                    </a:lnR>
                    <a:lnT>
                      <a:noFill/>
                    </a:lnT>
                    <a:lnB>
                      <a:noFill/>
                    </a:lnB>
                  </a:tcPr>
                </a:tc>
                <a:tc>
                  <a:txBody>
                    <a:bodyPr/>
                    <a:lstStyle/>
                    <a:p>
                      <a:pPr algn="ctr"/>
                      <a:r>
                        <a:rPr lang="ru-RU" sz="1500" dirty="0">
                          <a:solidFill>
                            <a:schemeClr val="tx1">
                              <a:lumMod val="95000"/>
                              <a:lumOff val="5000"/>
                            </a:schemeClr>
                          </a:solidFill>
                        </a:rPr>
                        <a:t>112,01 </a:t>
                      </a:r>
                    </a:p>
                  </a:txBody>
                  <a:tcPr marL="65594" marR="65594" marT="32797" marB="32797" anchor="ctr">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3" name="Номер слайда 2"/>
          <p:cNvSpPr>
            <a:spLocks noGrp="1"/>
          </p:cNvSpPr>
          <p:nvPr>
            <p:ph type="sldNum" sz="quarter" idx="12"/>
          </p:nvPr>
        </p:nvSpPr>
        <p:spPr/>
        <p:txBody>
          <a:bodyPr/>
          <a:lstStyle/>
          <a:p>
            <a:fld id="{64E69A2B-7C95-454D-81F9-393F419C4593}" type="slidenum">
              <a:rPr lang="ru-RU" smtClean="0"/>
              <a:t>103</a:t>
            </a:fld>
            <a:endParaRPr lang="ru-RU"/>
          </a:p>
        </p:txBody>
      </p:sp>
    </p:spTree>
    <p:extLst>
      <p:ext uri="{BB962C8B-B14F-4D97-AF65-F5344CB8AC3E}">
        <p14:creationId xmlns:p14="http://schemas.microsoft.com/office/powerpoint/2010/main" val="34757845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200298" y="1196752"/>
          <a:ext cx="8577942" cy="4683929"/>
        </p:xfrm>
        <a:graphic>
          <a:graphicData uri="http://schemas.openxmlformats.org/drawingml/2006/table">
            <a:tbl>
              <a:tblPr/>
              <a:tblGrid>
                <a:gridCol w="1429657">
                  <a:extLst>
                    <a:ext uri="{9D8B030D-6E8A-4147-A177-3AD203B41FA5}">
                      <a16:colId xmlns:a16="http://schemas.microsoft.com/office/drawing/2014/main" val="20001"/>
                    </a:ext>
                  </a:extLst>
                </a:gridCol>
                <a:gridCol w="1217748">
                  <a:extLst>
                    <a:ext uri="{9D8B030D-6E8A-4147-A177-3AD203B41FA5}">
                      <a16:colId xmlns:a16="http://schemas.microsoft.com/office/drawing/2014/main" val="20002"/>
                    </a:ext>
                  </a:extLst>
                </a:gridCol>
                <a:gridCol w="211909">
                  <a:extLst>
                    <a:ext uri="{9D8B030D-6E8A-4147-A177-3AD203B41FA5}">
                      <a16:colId xmlns:a16="http://schemas.microsoft.com/office/drawing/2014/main" val="749802784"/>
                    </a:ext>
                  </a:extLst>
                </a:gridCol>
                <a:gridCol w="1429657">
                  <a:extLst>
                    <a:ext uri="{9D8B030D-6E8A-4147-A177-3AD203B41FA5}">
                      <a16:colId xmlns:a16="http://schemas.microsoft.com/office/drawing/2014/main" val="20004"/>
                    </a:ext>
                  </a:extLst>
                </a:gridCol>
                <a:gridCol w="283028">
                  <a:extLst>
                    <a:ext uri="{9D8B030D-6E8A-4147-A177-3AD203B41FA5}">
                      <a16:colId xmlns:a16="http://schemas.microsoft.com/office/drawing/2014/main" val="20005"/>
                    </a:ext>
                  </a:extLst>
                </a:gridCol>
                <a:gridCol w="1146629">
                  <a:extLst>
                    <a:ext uri="{9D8B030D-6E8A-4147-A177-3AD203B41FA5}">
                      <a16:colId xmlns:a16="http://schemas.microsoft.com/office/drawing/2014/main" val="4220533701"/>
                    </a:ext>
                  </a:extLst>
                </a:gridCol>
                <a:gridCol w="1429657">
                  <a:extLst>
                    <a:ext uri="{9D8B030D-6E8A-4147-A177-3AD203B41FA5}">
                      <a16:colId xmlns:a16="http://schemas.microsoft.com/office/drawing/2014/main" val="20006"/>
                    </a:ext>
                  </a:extLst>
                </a:gridCol>
                <a:gridCol w="1429657">
                  <a:extLst>
                    <a:ext uri="{9D8B030D-6E8A-4147-A177-3AD203B41FA5}">
                      <a16:colId xmlns:a16="http://schemas.microsoft.com/office/drawing/2014/main" val="20007"/>
                    </a:ext>
                  </a:extLst>
                </a:gridCol>
              </a:tblGrid>
              <a:tr h="856997">
                <a:tc>
                  <a:txBody>
                    <a:bodyPr/>
                    <a:lstStyle/>
                    <a:p>
                      <a:pPr algn="ctr"/>
                      <a:r>
                        <a:rPr lang="ru-RU" sz="1500" i="1" dirty="0"/>
                        <a:t>Наименование </a:t>
                      </a:r>
                    </a:p>
                  </a:txBody>
                  <a:tcPr marL="36796" marR="36796" marT="18398" marB="18398" anchor="ctr">
                    <a:lnL>
                      <a:noFill/>
                    </a:lnL>
                    <a:lnR>
                      <a:noFill/>
                    </a:lnR>
                    <a:lnT>
                      <a:noFill/>
                    </a:lnT>
                    <a:lnB>
                      <a:noFill/>
                    </a:lnB>
                  </a:tcPr>
                </a:tc>
                <a:tc>
                  <a:txBody>
                    <a:bodyPr/>
                    <a:lstStyle/>
                    <a:p>
                      <a:pPr algn="ctr"/>
                      <a:r>
                        <a:rPr lang="ru-RU" sz="1500" i="1"/>
                        <a:t>Статус </a:t>
                      </a:r>
                    </a:p>
                  </a:txBody>
                  <a:tcPr marL="36796" marR="36796" marT="18398" marB="18398" anchor="ctr">
                    <a:lnL>
                      <a:noFill/>
                    </a:lnL>
                    <a:lnR>
                      <a:noFill/>
                    </a:lnR>
                    <a:lnT>
                      <a:noFill/>
                    </a:lnT>
                    <a:lnB>
                      <a:noFill/>
                    </a:lnB>
                  </a:tcPr>
                </a:tc>
                <a:tc gridSpan="3">
                  <a:txBody>
                    <a:bodyPr/>
                    <a:lstStyle/>
                    <a:p>
                      <a:pPr algn="ctr"/>
                      <a:r>
                        <a:rPr lang="ru-RU" sz="1500" i="1" dirty="0"/>
                        <a:t>Административный центр </a:t>
                      </a:r>
                    </a:p>
                  </a:txBody>
                  <a:tcPr marL="36796" marR="36796" marT="18398" marB="18398" anchor="ctr">
                    <a:lnL>
                      <a:noFill/>
                    </a:lnL>
                    <a:lnR>
                      <a:noFill/>
                    </a:lnR>
                    <a:lnT>
                      <a:noFill/>
                    </a:lnT>
                    <a:lnB>
                      <a:noFill/>
                    </a:lnB>
                  </a:tcPr>
                </a:tc>
                <a:tc hMerge="1">
                  <a:txBody>
                    <a:bodyPr/>
                    <a:lstStyle/>
                    <a:p>
                      <a:endParaRPr lang="ru-RU" sz="1200" i="1" dirty="0"/>
                    </a:p>
                  </a:txBody>
                  <a:tcPr marL="36796" marR="36796" marT="18398" marB="18398" anchor="ctr">
                    <a:lnL>
                      <a:noFill/>
                    </a:lnL>
                    <a:lnR>
                      <a:noFill/>
                    </a:lnR>
                    <a:lnT>
                      <a:noFill/>
                    </a:lnT>
                    <a:lnB>
                      <a:noFill/>
                    </a:lnB>
                  </a:tcPr>
                </a:tc>
                <a:tc hMerge="1">
                  <a:txBody>
                    <a:bodyPr/>
                    <a:lstStyle/>
                    <a:p>
                      <a:pPr algn="ctr"/>
                      <a:endParaRPr lang="ru-RU" sz="1500" i="1" dirty="0"/>
                    </a:p>
                  </a:txBody>
                  <a:tcPr marL="36796" marR="36796" marT="18398" marB="18398" anchor="ctr">
                    <a:lnL>
                      <a:noFill/>
                    </a:lnL>
                    <a:lnR>
                      <a:noFill/>
                    </a:lnR>
                    <a:lnT>
                      <a:noFill/>
                    </a:lnT>
                    <a:lnB>
                      <a:noFill/>
                    </a:lnB>
                  </a:tcPr>
                </a:tc>
                <a:tc>
                  <a:txBody>
                    <a:bodyPr/>
                    <a:lstStyle/>
                    <a:p>
                      <a:pPr algn="ctr"/>
                      <a:r>
                        <a:rPr lang="ru-RU" sz="1500" i="1" dirty="0"/>
                        <a:t>Площадь,</a:t>
                      </a:r>
                      <a:br>
                        <a:rPr lang="ru-RU" sz="1500" i="1" dirty="0"/>
                      </a:br>
                      <a:r>
                        <a:rPr lang="ru-RU" sz="1500" i="1" dirty="0"/>
                        <a:t>км² </a:t>
                      </a:r>
                    </a:p>
                  </a:txBody>
                  <a:tcPr marL="36796" marR="36796" marT="18398" marB="18398" anchor="ctr">
                    <a:lnL>
                      <a:noFill/>
                    </a:lnL>
                    <a:lnR>
                      <a:noFill/>
                    </a:lnR>
                    <a:lnT>
                      <a:noFill/>
                    </a:lnT>
                    <a:lnB>
                      <a:noFill/>
                    </a:lnB>
                  </a:tcPr>
                </a:tc>
                <a:tc>
                  <a:txBody>
                    <a:bodyPr/>
                    <a:lstStyle/>
                    <a:p>
                      <a:pPr algn="ctr"/>
                      <a:r>
                        <a:rPr lang="ru-RU" sz="1500" i="1" dirty="0"/>
                        <a:t>Население,</a:t>
                      </a:r>
                      <a:br>
                        <a:rPr lang="ru-RU" sz="1500" i="1" dirty="0"/>
                      </a:br>
                      <a:r>
                        <a:rPr lang="ru-RU" sz="1500" i="1" dirty="0"/>
                        <a:t>чел</a:t>
                      </a:r>
                      <a:r>
                        <a:rPr lang="ru-RU" sz="1500" i="1" dirty="0" smtClean="0"/>
                        <a:t>. </a:t>
                      </a:r>
                      <a:endParaRPr lang="ru-RU" sz="1500" i="1" dirty="0"/>
                    </a:p>
                  </a:txBody>
                  <a:tcPr marL="36796" marR="36796" marT="18398" marB="18398" anchor="ctr">
                    <a:lnL>
                      <a:noFill/>
                    </a:lnL>
                    <a:lnR>
                      <a:noFill/>
                    </a:lnR>
                    <a:lnT>
                      <a:noFill/>
                    </a:lnT>
                    <a:lnB>
                      <a:noFill/>
                    </a:lnB>
                  </a:tcPr>
                </a:tc>
                <a:tc>
                  <a:txBody>
                    <a:bodyPr/>
                    <a:lstStyle/>
                    <a:p>
                      <a:pPr algn="ctr"/>
                      <a:r>
                        <a:rPr lang="ru-RU" sz="1500" i="1" dirty="0"/>
                        <a:t>Плотность,</a:t>
                      </a:r>
                      <a:br>
                        <a:rPr lang="ru-RU" sz="1500" i="1" dirty="0"/>
                      </a:br>
                      <a:r>
                        <a:rPr lang="ru-RU" sz="1500" i="1" dirty="0"/>
                        <a:t>чел./км² </a:t>
                      </a:r>
                    </a:p>
                  </a:txBody>
                  <a:tcPr marL="36796" marR="36796" marT="18398" marB="18398" anchor="ctr">
                    <a:lnL>
                      <a:noFill/>
                    </a:lnL>
                    <a:lnR>
                      <a:noFill/>
                    </a:lnR>
                    <a:lnT>
                      <a:noFill/>
                    </a:lnT>
                    <a:lnB>
                      <a:noFill/>
                    </a:lnB>
                  </a:tcPr>
                </a:tc>
                <a:extLst>
                  <a:ext uri="{0D108BD9-81ED-4DB2-BD59-A6C34878D82A}">
                    <a16:rowId xmlns:a16="http://schemas.microsoft.com/office/drawing/2014/main" val="10000"/>
                  </a:ext>
                </a:extLst>
              </a:tr>
              <a:tr h="263691">
                <a:tc gridSpan="8">
                  <a:txBody>
                    <a:bodyPr/>
                    <a:lstStyle/>
                    <a:p>
                      <a:pPr algn="ctr"/>
                      <a:r>
                        <a:rPr lang="ru-RU" sz="1500" b="1" dirty="0"/>
                        <a:t>Западная Малайзия </a:t>
                      </a:r>
                    </a:p>
                  </a:txBody>
                  <a:tcPr marL="36796" marR="36796" marT="18398" marB="18398" anchor="ctr">
                    <a:lnL>
                      <a:noFill/>
                    </a:lnL>
                    <a:lnR>
                      <a:noFill/>
                    </a:lnR>
                    <a:lnT>
                      <a:noFill/>
                    </a:lnT>
                    <a:lnB>
                      <a:noFill/>
                    </a:lnB>
                    <a:solidFill>
                      <a:srgbClr val="EFEFE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63691">
                <a:tc>
                  <a:txBody>
                    <a:bodyPr/>
                    <a:lstStyle/>
                    <a:p>
                      <a:pPr algn="ctr"/>
                      <a:r>
                        <a:rPr lang="ru-RU" sz="1500" dirty="0"/>
                        <a:t>Перлис </a:t>
                      </a:r>
                    </a:p>
                  </a:txBody>
                  <a:tcPr marL="36796" marR="36796" marT="18398" marB="18398" anchor="ctr">
                    <a:lnL>
                      <a:noFill/>
                    </a:lnL>
                    <a:lnR>
                      <a:noFill/>
                    </a:lnR>
                    <a:lnT>
                      <a:noFill/>
                    </a:lnT>
                    <a:lnB>
                      <a:noFill/>
                    </a:lnB>
                  </a:tcPr>
                </a:tc>
                <a:tc gridSpan="2">
                  <a:txBody>
                    <a:bodyPr/>
                    <a:lstStyle/>
                    <a:p>
                      <a:pPr algn="ctr"/>
                      <a:r>
                        <a:rPr lang="ru-RU" sz="1500" dirty="0"/>
                        <a:t>Штат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err="1"/>
                        <a:t>Кангар</a:t>
                      </a:r>
                      <a:r>
                        <a:rPr lang="ru-RU" sz="1500" dirty="0"/>
                        <a:t> </a:t>
                      </a:r>
                    </a:p>
                  </a:txBody>
                  <a:tcPr marL="36796" marR="36796" marT="18398" marB="18398" anchor="ctr">
                    <a:lnL>
                      <a:noFill/>
                    </a:lnL>
                    <a:lnR>
                      <a:noFill/>
                    </a:lnR>
                    <a:lnT>
                      <a:noFill/>
                    </a:lnT>
                    <a:lnB>
                      <a:noFill/>
                    </a:lnB>
                  </a:tcPr>
                </a:tc>
                <a:tc gridSpan="2">
                  <a:txBody>
                    <a:bodyPr/>
                    <a:lstStyle/>
                    <a:p>
                      <a:pPr algn="ctr"/>
                      <a:r>
                        <a:rPr lang="ru-RU" sz="1500"/>
                        <a:t>795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a:t>231 541 </a:t>
                      </a:r>
                    </a:p>
                  </a:txBody>
                  <a:tcPr marL="36796" marR="36796" marT="18398" marB="18398" anchor="ctr">
                    <a:lnL>
                      <a:noFill/>
                    </a:lnL>
                    <a:lnR>
                      <a:noFill/>
                    </a:lnR>
                    <a:lnT>
                      <a:noFill/>
                    </a:lnT>
                    <a:lnB>
                      <a:noFill/>
                    </a:lnB>
                  </a:tcPr>
                </a:tc>
                <a:tc>
                  <a:txBody>
                    <a:bodyPr/>
                    <a:lstStyle/>
                    <a:p>
                      <a:pPr algn="ctr"/>
                      <a:r>
                        <a:rPr lang="ru-RU" sz="1500"/>
                        <a:t>291,25 </a:t>
                      </a:r>
                    </a:p>
                  </a:txBody>
                  <a:tcPr marL="36796" marR="36796" marT="18398" marB="18398" anchor="ctr">
                    <a:lnL>
                      <a:noFill/>
                    </a:lnL>
                    <a:lnR>
                      <a:noFill/>
                    </a:lnR>
                    <a:lnT>
                      <a:noFill/>
                    </a:lnT>
                    <a:lnB>
                      <a:noFill/>
                    </a:lnB>
                  </a:tcPr>
                </a:tc>
                <a:extLst>
                  <a:ext uri="{0D108BD9-81ED-4DB2-BD59-A6C34878D82A}">
                    <a16:rowId xmlns:a16="http://schemas.microsoft.com/office/drawing/2014/main" val="10002"/>
                  </a:ext>
                </a:extLst>
              </a:tr>
              <a:tr h="461459">
                <a:tc>
                  <a:txBody>
                    <a:bodyPr/>
                    <a:lstStyle/>
                    <a:p>
                      <a:pPr algn="ctr"/>
                      <a:r>
                        <a:rPr lang="ru-RU" sz="1500" dirty="0" err="1" smtClean="0"/>
                        <a:t>Пулау</a:t>
                      </a:r>
                      <a:r>
                        <a:rPr lang="ru-RU" sz="1500" dirty="0" smtClean="0"/>
                        <a:t>-Пинанг</a:t>
                      </a:r>
                      <a:endParaRPr lang="ru-RU" sz="1500" dirty="0"/>
                    </a:p>
                  </a:txBody>
                  <a:tcPr marL="36796" marR="36796" marT="18398" marB="18398" anchor="ctr">
                    <a:lnL>
                      <a:noFill/>
                    </a:lnL>
                    <a:lnR>
                      <a:noFill/>
                    </a:lnR>
                    <a:lnT>
                      <a:noFill/>
                    </a:lnT>
                    <a:lnB>
                      <a:noFill/>
                    </a:lnB>
                  </a:tcPr>
                </a:tc>
                <a:tc gridSpan="2">
                  <a:txBody>
                    <a:bodyPr/>
                    <a:lstStyle/>
                    <a:p>
                      <a:pPr algn="ctr"/>
                      <a:r>
                        <a:rPr lang="ru-RU" sz="1500" dirty="0"/>
                        <a:t>Штат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a:t>Джорджтаун </a:t>
                      </a:r>
                    </a:p>
                  </a:txBody>
                  <a:tcPr marL="36796" marR="36796" marT="18398" marB="18398" anchor="ctr">
                    <a:lnL>
                      <a:noFill/>
                    </a:lnL>
                    <a:lnR>
                      <a:noFill/>
                    </a:lnR>
                    <a:lnT>
                      <a:noFill/>
                    </a:lnT>
                    <a:lnB>
                      <a:noFill/>
                    </a:lnB>
                  </a:tcPr>
                </a:tc>
                <a:tc gridSpan="2">
                  <a:txBody>
                    <a:bodyPr/>
                    <a:lstStyle/>
                    <a:p>
                      <a:pPr algn="ctr"/>
                      <a:r>
                        <a:rPr lang="ru-RU" sz="1500" dirty="0"/>
                        <a:t>1 031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a:t>1 561 383 </a:t>
                      </a:r>
                    </a:p>
                  </a:txBody>
                  <a:tcPr marL="36796" marR="36796" marT="18398" marB="18398" anchor="ctr">
                    <a:lnL>
                      <a:noFill/>
                    </a:lnL>
                    <a:lnR>
                      <a:noFill/>
                    </a:lnR>
                    <a:lnT>
                      <a:noFill/>
                    </a:lnT>
                    <a:lnB>
                      <a:noFill/>
                    </a:lnB>
                  </a:tcPr>
                </a:tc>
                <a:tc>
                  <a:txBody>
                    <a:bodyPr/>
                    <a:lstStyle/>
                    <a:p>
                      <a:pPr algn="ctr"/>
                      <a:r>
                        <a:rPr lang="ru-RU" sz="1500" dirty="0"/>
                        <a:t>1514,44 </a:t>
                      </a:r>
                    </a:p>
                  </a:txBody>
                  <a:tcPr marL="36796" marR="36796" marT="18398" marB="18398" anchor="ctr">
                    <a:lnL>
                      <a:noFill/>
                    </a:lnL>
                    <a:lnR>
                      <a:noFill/>
                    </a:lnR>
                    <a:lnT>
                      <a:noFill/>
                    </a:lnT>
                    <a:lnB>
                      <a:noFill/>
                    </a:lnB>
                  </a:tcPr>
                </a:tc>
                <a:extLst>
                  <a:ext uri="{0D108BD9-81ED-4DB2-BD59-A6C34878D82A}">
                    <a16:rowId xmlns:a16="http://schemas.microsoft.com/office/drawing/2014/main" val="10003"/>
                  </a:ext>
                </a:extLst>
              </a:tr>
              <a:tr h="461459">
                <a:tc>
                  <a:txBody>
                    <a:bodyPr/>
                    <a:lstStyle/>
                    <a:p>
                      <a:pPr algn="ctr"/>
                      <a:r>
                        <a:rPr lang="ru-RU" sz="1500" dirty="0" err="1"/>
                        <a:t>Селангор</a:t>
                      </a:r>
                      <a:r>
                        <a:rPr lang="ru-RU" sz="1500" dirty="0"/>
                        <a:t> </a:t>
                      </a:r>
                    </a:p>
                  </a:txBody>
                  <a:tcPr marL="36796" marR="36796" marT="18398" marB="18398" anchor="ctr">
                    <a:lnL>
                      <a:noFill/>
                    </a:lnL>
                    <a:lnR>
                      <a:noFill/>
                    </a:lnR>
                    <a:lnT>
                      <a:noFill/>
                    </a:lnT>
                    <a:lnB>
                      <a:noFill/>
                    </a:lnB>
                  </a:tcPr>
                </a:tc>
                <a:tc gridSpan="2">
                  <a:txBody>
                    <a:bodyPr/>
                    <a:lstStyle/>
                    <a:p>
                      <a:pPr algn="ctr"/>
                      <a:r>
                        <a:rPr lang="ru-RU" sz="1500" dirty="0"/>
                        <a:t>Штат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a:t>Шах-</a:t>
                      </a:r>
                      <a:r>
                        <a:rPr lang="ru-RU" sz="1500" dirty="0" err="1"/>
                        <a:t>Алам</a:t>
                      </a:r>
                      <a:r>
                        <a:rPr lang="ru-RU" sz="1500" dirty="0"/>
                        <a:t> </a:t>
                      </a:r>
                    </a:p>
                  </a:txBody>
                  <a:tcPr marL="36796" marR="36796" marT="18398" marB="18398" anchor="ctr">
                    <a:lnL>
                      <a:noFill/>
                    </a:lnL>
                    <a:lnR>
                      <a:noFill/>
                    </a:lnR>
                    <a:lnT>
                      <a:noFill/>
                    </a:lnT>
                    <a:lnB>
                      <a:noFill/>
                    </a:lnB>
                  </a:tcPr>
                </a:tc>
                <a:tc gridSpan="2">
                  <a:txBody>
                    <a:bodyPr/>
                    <a:lstStyle/>
                    <a:p>
                      <a:pPr algn="ctr"/>
                      <a:r>
                        <a:rPr lang="ru-RU" sz="1500"/>
                        <a:t>7 960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a:t>5 462 141 </a:t>
                      </a:r>
                    </a:p>
                  </a:txBody>
                  <a:tcPr marL="36796" marR="36796" marT="18398" marB="18398" anchor="ctr">
                    <a:lnL>
                      <a:noFill/>
                    </a:lnL>
                    <a:lnR>
                      <a:noFill/>
                    </a:lnR>
                    <a:lnT>
                      <a:noFill/>
                    </a:lnT>
                    <a:lnB>
                      <a:noFill/>
                    </a:lnB>
                  </a:tcPr>
                </a:tc>
                <a:tc>
                  <a:txBody>
                    <a:bodyPr/>
                    <a:lstStyle/>
                    <a:p>
                      <a:pPr algn="ctr"/>
                      <a:r>
                        <a:rPr lang="ru-RU" sz="1500" dirty="0"/>
                        <a:t>686,20 </a:t>
                      </a:r>
                    </a:p>
                  </a:txBody>
                  <a:tcPr marL="36796" marR="36796" marT="18398" marB="18398" anchor="ctr">
                    <a:lnL>
                      <a:noFill/>
                    </a:lnL>
                    <a:lnR>
                      <a:noFill/>
                    </a:lnR>
                    <a:lnT>
                      <a:noFill/>
                    </a:lnT>
                    <a:lnB>
                      <a:noFill/>
                    </a:lnB>
                  </a:tcPr>
                </a:tc>
                <a:extLst>
                  <a:ext uri="{0D108BD9-81ED-4DB2-BD59-A6C34878D82A}">
                    <a16:rowId xmlns:a16="http://schemas.microsoft.com/office/drawing/2014/main" val="10004"/>
                  </a:ext>
                </a:extLst>
              </a:tr>
              <a:tr h="659228">
                <a:tc>
                  <a:txBody>
                    <a:bodyPr/>
                    <a:lstStyle/>
                    <a:p>
                      <a:pPr algn="ctr"/>
                      <a:r>
                        <a:rPr lang="ru-RU" sz="1500" dirty="0" err="1"/>
                        <a:t>Тренгану</a:t>
                      </a:r>
                      <a:r>
                        <a:rPr lang="ru-RU" sz="1500" dirty="0"/>
                        <a:t> </a:t>
                      </a:r>
                    </a:p>
                  </a:txBody>
                  <a:tcPr marL="36796" marR="36796" marT="18398" marB="18398" anchor="ctr">
                    <a:lnL>
                      <a:noFill/>
                    </a:lnL>
                    <a:lnR>
                      <a:noFill/>
                    </a:lnR>
                    <a:lnT>
                      <a:noFill/>
                    </a:lnT>
                    <a:lnB>
                      <a:noFill/>
                    </a:lnB>
                  </a:tcPr>
                </a:tc>
                <a:tc gridSpan="2">
                  <a:txBody>
                    <a:bodyPr/>
                    <a:lstStyle/>
                    <a:p>
                      <a:pPr algn="ctr"/>
                      <a:r>
                        <a:rPr lang="ru-RU" sz="1500"/>
                        <a:t>Штат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b="0" u="none" dirty="0" err="1" smtClean="0">
                          <a:solidFill>
                            <a:schemeClr val="tx1">
                              <a:lumMod val="95000"/>
                              <a:lumOff val="5000"/>
                            </a:schemeClr>
                          </a:solidFill>
                        </a:rPr>
                        <a:t>Куала-Тренгану</a:t>
                      </a:r>
                      <a:r>
                        <a:rPr lang="ru-RU" sz="1500" b="0" u="none" dirty="0" smtClean="0">
                          <a:solidFill>
                            <a:schemeClr val="tx1">
                              <a:lumMod val="95000"/>
                              <a:lumOff val="5000"/>
                            </a:schemeClr>
                          </a:solidFill>
                        </a:rPr>
                        <a:t> </a:t>
                      </a:r>
                      <a:endParaRPr lang="ru-RU" sz="1500" b="0" u="none" dirty="0">
                        <a:solidFill>
                          <a:schemeClr val="tx1">
                            <a:lumMod val="95000"/>
                            <a:lumOff val="5000"/>
                          </a:schemeClr>
                        </a:solidFill>
                      </a:endParaRPr>
                    </a:p>
                  </a:txBody>
                  <a:tcPr marL="36796" marR="36796" marT="18398" marB="18398" anchor="ctr">
                    <a:lnL>
                      <a:noFill/>
                    </a:lnL>
                    <a:lnR>
                      <a:noFill/>
                    </a:lnR>
                    <a:lnT>
                      <a:noFill/>
                    </a:lnT>
                    <a:lnB>
                      <a:noFill/>
                    </a:lnB>
                  </a:tcPr>
                </a:tc>
                <a:tc gridSpan="2">
                  <a:txBody>
                    <a:bodyPr/>
                    <a:lstStyle/>
                    <a:p>
                      <a:pPr algn="ctr"/>
                      <a:r>
                        <a:rPr lang="ru-RU" sz="1500" dirty="0"/>
                        <a:t>12 955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a:t>1 035 977 </a:t>
                      </a:r>
                    </a:p>
                  </a:txBody>
                  <a:tcPr marL="36796" marR="36796" marT="18398" marB="18398" anchor="ctr">
                    <a:lnL>
                      <a:noFill/>
                    </a:lnL>
                    <a:lnR>
                      <a:noFill/>
                    </a:lnR>
                    <a:lnT>
                      <a:noFill/>
                    </a:lnT>
                    <a:lnB>
                      <a:noFill/>
                    </a:lnB>
                  </a:tcPr>
                </a:tc>
                <a:tc>
                  <a:txBody>
                    <a:bodyPr/>
                    <a:lstStyle/>
                    <a:p>
                      <a:pPr algn="ctr"/>
                      <a:r>
                        <a:rPr lang="ru-RU" sz="1500" dirty="0"/>
                        <a:t>79,97 </a:t>
                      </a:r>
                    </a:p>
                  </a:txBody>
                  <a:tcPr marL="36796" marR="36796" marT="18398" marB="18398" anchor="ctr">
                    <a:lnL>
                      <a:noFill/>
                    </a:lnL>
                    <a:lnR>
                      <a:noFill/>
                    </a:lnR>
                    <a:lnT>
                      <a:noFill/>
                    </a:lnT>
                    <a:lnB>
                      <a:noFill/>
                    </a:lnB>
                  </a:tcPr>
                </a:tc>
                <a:extLst>
                  <a:ext uri="{0D108BD9-81ED-4DB2-BD59-A6C34878D82A}">
                    <a16:rowId xmlns:a16="http://schemas.microsoft.com/office/drawing/2014/main" val="10005"/>
                  </a:ext>
                </a:extLst>
              </a:tr>
              <a:tr h="856997">
                <a:tc>
                  <a:txBody>
                    <a:bodyPr/>
                    <a:lstStyle/>
                    <a:p>
                      <a:pPr algn="ctr"/>
                      <a:r>
                        <a:rPr lang="ru-RU" sz="1500" dirty="0" err="1"/>
                        <a:t>Путраджая</a:t>
                      </a:r>
                      <a:r>
                        <a:rPr lang="ru-RU" sz="1500" dirty="0"/>
                        <a:t> </a:t>
                      </a:r>
                    </a:p>
                  </a:txBody>
                  <a:tcPr marL="36796" marR="36796" marT="18398" marB="18398" anchor="ctr">
                    <a:lnL>
                      <a:noFill/>
                    </a:lnL>
                    <a:lnR>
                      <a:noFill/>
                    </a:lnR>
                    <a:lnT>
                      <a:noFill/>
                    </a:lnT>
                    <a:lnB>
                      <a:noFill/>
                    </a:lnB>
                  </a:tcPr>
                </a:tc>
                <a:tc gridSpan="2">
                  <a:txBody>
                    <a:bodyPr/>
                    <a:lstStyle/>
                    <a:p>
                      <a:pPr algn="ctr"/>
                      <a:r>
                        <a:rPr lang="ru-RU" sz="1500" dirty="0"/>
                        <a:t>Федеральная территория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endParaRPr lang="ru-RU" sz="1500" dirty="0"/>
                    </a:p>
                  </a:txBody>
                  <a:tcPr marL="36796" marR="36796" marT="18398" marB="18398" anchor="ctr">
                    <a:lnL>
                      <a:noFill/>
                    </a:lnL>
                    <a:lnR>
                      <a:noFill/>
                    </a:lnR>
                    <a:lnT>
                      <a:noFill/>
                    </a:lnT>
                    <a:lnB>
                      <a:noFill/>
                    </a:lnB>
                  </a:tcPr>
                </a:tc>
                <a:tc gridSpan="2">
                  <a:txBody>
                    <a:bodyPr/>
                    <a:lstStyle/>
                    <a:p>
                      <a:pPr algn="ctr"/>
                      <a:r>
                        <a:rPr lang="ru-RU" sz="1500" dirty="0"/>
                        <a:t>46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a:t>72 413 </a:t>
                      </a:r>
                    </a:p>
                  </a:txBody>
                  <a:tcPr marL="36796" marR="36796" marT="18398" marB="18398" anchor="ctr">
                    <a:lnL>
                      <a:noFill/>
                    </a:lnL>
                    <a:lnR>
                      <a:noFill/>
                    </a:lnR>
                    <a:lnT>
                      <a:noFill/>
                    </a:lnT>
                    <a:lnB>
                      <a:noFill/>
                    </a:lnB>
                  </a:tcPr>
                </a:tc>
                <a:tc>
                  <a:txBody>
                    <a:bodyPr/>
                    <a:lstStyle/>
                    <a:p>
                      <a:pPr algn="ctr"/>
                      <a:r>
                        <a:rPr lang="ru-RU" sz="1500" dirty="0"/>
                        <a:t>1574,20 </a:t>
                      </a:r>
                    </a:p>
                  </a:txBody>
                  <a:tcPr marL="36796" marR="36796" marT="18398" marB="18398" anchor="ctr">
                    <a:lnL>
                      <a:noFill/>
                    </a:lnL>
                    <a:lnR>
                      <a:noFill/>
                    </a:lnR>
                    <a:lnT>
                      <a:noFill/>
                    </a:lnT>
                    <a:lnB>
                      <a:noFill/>
                    </a:lnB>
                  </a:tcPr>
                </a:tc>
                <a:extLst>
                  <a:ext uri="{0D108BD9-81ED-4DB2-BD59-A6C34878D82A}">
                    <a16:rowId xmlns:a16="http://schemas.microsoft.com/office/drawing/2014/main" val="10006"/>
                  </a:ext>
                </a:extLst>
              </a:tr>
              <a:tr h="856997">
                <a:tc>
                  <a:txBody>
                    <a:bodyPr/>
                    <a:lstStyle/>
                    <a:p>
                      <a:pPr algn="ctr"/>
                      <a:r>
                        <a:rPr lang="ru-RU" sz="1500" dirty="0"/>
                        <a:t>Куала-Лумпур </a:t>
                      </a:r>
                    </a:p>
                  </a:txBody>
                  <a:tcPr marL="36796" marR="36796" marT="18398" marB="18398" anchor="ctr">
                    <a:lnL>
                      <a:noFill/>
                    </a:lnL>
                    <a:lnR>
                      <a:noFill/>
                    </a:lnR>
                    <a:lnT>
                      <a:noFill/>
                    </a:lnT>
                    <a:lnB>
                      <a:noFill/>
                    </a:lnB>
                  </a:tcPr>
                </a:tc>
                <a:tc gridSpan="2">
                  <a:txBody>
                    <a:bodyPr/>
                    <a:lstStyle/>
                    <a:p>
                      <a:pPr algn="ctr"/>
                      <a:r>
                        <a:rPr lang="ru-RU" sz="1500"/>
                        <a:t>Федеральная территория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endParaRPr lang="ru-RU" sz="1500" dirty="0"/>
                    </a:p>
                  </a:txBody>
                  <a:tcPr marL="36796" marR="36796" marT="18398" marB="18398" anchor="ctr">
                    <a:lnL>
                      <a:noFill/>
                    </a:lnL>
                    <a:lnR>
                      <a:noFill/>
                    </a:lnR>
                    <a:lnT>
                      <a:noFill/>
                    </a:lnT>
                    <a:lnB>
                      <a:noFill/>
                    </a:lnB>
                  </a:tcPr>
                </a:tc>
                <a:tc gridSpan="2">
                  <a:txBody>
                    <a:bodyPr/>
                    <a:lstStyle/>
                    <a:p>
                      <a:pPr algn="ctr"/>
                      <a:r>
                        <a:rPr lang="ru-RU" sz="1500" dirty="0"/>
                        <a:t>243 </a:t>
                      </a:r>
                    </a:p>
                  </a:txBody>
                  <a:tcPr marL="36796" marR="36796" marT="18398" marB="18398" anchor="ctr">
                    <a:lnL>
                      <a:noFill/>
                    </a:lnL>
                    <a:lnR>
                      <a:noFill/>
                    </a:lnR>
                    <a:lnT>
                      <a:noFill/>
                    </a:lnT>
                    <a:lnB>
                      <a:noFill/>
                    </a:lnB>
                  </a:tcPr>
                </a:tc>
                <a:tc hMerge="1">
                  <a:txBody>
                    <a:bodyPr/>
                    <a:lstStyle/>
                    <a:p>
                      <a:endParaRPr lang="ru-RU"/>
                    </a:p>
                  </a:txBody>
                  <a:tcPr/>
                </a:tc>
                <a:tc>
                  <a:txBody>
                    <a:bodyPr/>
                    <a:lstStyle/>
                    <a:p>
                      <a:pPr algn="ctr"/>
                      <a:r>
                        <a:rPr lang="ru-RU" sz="1500" dirty="0"/>
                        <a:t>1 674 621 </a:t>
                      </a:r>
                    </a:p>
                  </a:txBody>
                  <a:tcPr marL="36796" marR="36796" marT="18398" marB="18398" anchor="ctr">
                    <a:lnL>
                      <a:noFill/>
                    </a:lnL>
                    <a:lnR>
                      <a:noFill/>
                    </a:lnR>
                    <a:lnT>
                      <a:noFill/>
                    </a:lnT>
                    <a:lnB>
                      <a:noFill/>
                    </a:lnB>
                  </a:tcPr>
                </a:tc>
                <a:tc>
                  <a:txBody>
                    <a:bodyPr/>
                    <a:lstStyle/>
                    <a:p>
                      <a:pPr algn="ctr"/>
                      <a:r>
                        <a:rPr lang="ru-RU" sz="1500" dirty="0"/>
                        <a:t>6891,44 </a:t>
                      </a:r>
                    </a:p>
                  </a:txBody>
                  <a:tcPr marL="36796" marR="36796" marT="18398" marB="18398"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7" name="Заголовок 1"/>
          <p:cNvSpPr txBox="1">
            <a:spLocks/>
          </p:cNvSpPr>
          <p:nvPr/>
        </p:nvSpPr>
        <p:spPr>
          <a:xfrm>
            <a:off x="628650" y="199663"/>
            <a:ext cx="7886700" cy="7408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smtClean="0">
                <a:latin typeface="+mn-lt"/>
              </a:rPr>
              <a:t>Малайзия. Административное деление</a:t>
            </a:r>
            <a:endParaRPr lang="ru-RU" sz="3200" b="1" dirty="0">
              <a:latin typeface="+mn-lt"/>
            </a:endParaRPr>
          </a:p>
        </p:txBody>
      </p:sp>
      <p:sp>
        <p:nvSpPr>
          <p:cNvPr id="8" name="TextBox 7"/>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104</a:t>
            </a:fld>
            <a:endParaRPr lang="ru-RU"/>
          </a:p>
        </p:txBody>
      </p:sp>
    </p:spTree>
    <p:extLst>
      <p:ext uri="{BB962C8B-B14F-4D97-AF65-F5344CB8AC3E}">
        <p14:creationId xmlns:p14="http://schemas.microsoft.com/office/powerpoint/2010/main" val="21077814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a:solidFill>
                  <a:prstClr val="black"/>
                </a:solidFill>
              </a:rPr>
              <a:t>Малайзия. Административное деление</a:t>
            </a:r>
            <a:endParaRPr lang="ru-RU" dirty="0"/>
          </a:p>
        </p:txBody>
      </p:sp>
      <p:graphicFrame>
        <p:nvGraphicFramePr>
          <p:cNvPr id="5" name="Объект 4"/>
          <p:cNvGraphicFramePr>
            <a:graphicFrameLocks noGrp="1"/>
          </p:cNvGraphicFramePr>
          <p:nvPr>
            <p:ph idx="1"/>
            <p:extLst/>
          </p:nvPr>
        </p:nvGraphicFramePr>
        <p:xfrm>
          <a:off x="339635" y="1600203"/>
          <a:ext cx="8421188" cy="3773012"/>
        </p:xfrm>
        <a:graphic>
          <a:graphicData uri="http://schemas.openxmlformats.org/drawingml/2006/table">
            <a:tbl>
              <a:tblPr/>
              <a:tblGrid>
                <a:gridCol w="1375155">
                  <a:extLst>
                    <a:ext uri="{9D8B030D-6E8A-4147-A177-3AD203B41FA5}">
                      <a16:colId xmlns:a16="http://schemas.microsoft.com/office/drawing/2014/main" val="20001"/>
                    </a:ext>
                  </a:extLst>
                </a:gridCol>
                <a:gridCol w="1376753">
                  <a:extLst>
                    <a:ext uri="{9D8B030D-6E8A-4147-A177-3AD203B41FA5}">
                      <a16:colId xmlns:a16="http://schemas.microsoft.com/office/drawing/2014/main" val="20002"/>
                    </a:ext>
                  </a:extLst>
                </a:gridCol>
                <a:gridCol w="168660">
                  <a:extLst>
                    <a:ext uri="{9D8B030D-6E8A-4147-A177-3AD203B41FA5}">
                      <a16:colId xmlns:a16="http://schemas.microsoft.com/office/drawing/2014/main" val="1470353675"/>
                    </a:ext>
                  </a:extLst>
                </a:gridCol>
                <a:gridCol w="1375155">
                  <a:extLst>
                    <a:ext uri="{9D8B030D-6E8A-4147-A177-3AD203B41FA5}">
                      <a16:colId xmlns:a16="http://schemas.microsoft.com/office/drawing/2014/main" val="20004"/>
                    </a:ext>
                  </a:extLst>
                </a:gridCol>
                <a:gridCol w="276276">
                  <a:extLst>
                    <a:ext uri="{9D8B030D-6E8A-4147-A177-3AD203B41FA5}">
                      <a16:colId xmlns:a16="http://schemas.microsoft.com/office/drawing/2014/main" val="20005"/>
                    </a:ext>
                  </a:extLst>
                </a:gridCol>
                <a:gridCol w="1098879">
                  <a:extLst>
                    <a:ext uri="{9D8B030D-6E8A-4147-A177-3AD203B41FA5}">
                      <a16:colId xmlns:a16="http://schemas.microsoft.com/office/drawing/2014/main" val="354804418"/>
                    </a:ext>
                  </a:extLst>
                </a:gridCol>
                <a:gridCol w="1375155">
                  <a:extLst>
                    <a:ext uri="{9D8B030D-6E8A-4147-A177-3AD203B41FA5}">
                      <a16:colId xmlns:a16="http://schemas.microsoft.com/office/drawing/2014/main" val="20006"/>
                    </a:ext>
                  </a:extLst>
                </a:gridCol>
                <a:gridCol w="1375155">
                  <a:extLst>
                    <a:ext uri="{9D8B030D-6E8A-4147-A177-3AD203B41FA5}">
                      <a16:colId xmlns:a16="http://schemas.microsoft.com/office/drawing/2014/main" val="20007"/>
                    </a:ext>
                  </a:extLst>
                </a:gridCol>
              </a:tblGrid>
              <a:tr h="908318">
                <a:tc>
                  <a:txBody>
                    <a:bodyPr/>
                    <a:lstStyle/>
                    <a:p>
                      <a:pPr algn="ctr"/>
                      <a:r>
                        <a:rPr lang="ru-RU" sz="1500" i="1" dirty="0"/>
                        <a:t>Наименование </a:t>
                      </a:r>
                    </a:p>
                  </a:txBody>
                  <a:tcPr marL="27597" marR="27597" marT="13799" marB="13799" anchor="ctr">
                    <a:lnL>
                      <a:noFill/>
                    </a:lnL>
                    <a:lnR>
                      <a:noFill/>
                    </a:lnR>
                    <a:lnT>
                      <a:noFill/>
                    </a:lnT>
                    <a:lnB>
                      <a:noFill/>
                    </a:lnB>
                  </a:tcPr>
                </a:tc>
                <a:tc>
                  <a:txBody>
                    <a:bodyPr/>
                    <a:lstStyle/>
                    <a:p>
                      <a:pPr algn="ctr"/>
                      <a:r>
                        <a:rPr lang="ru-RU" sz="1500" i="1" dirty="0"/>
                        <a:t>Статус </a:t>
                      </a:r>
                    </a:p>
                  </a:txBody>
                  <a:tcPr marL="27597" marR="27597" marT="13799" marB="13799" anchor="ctr">
                    <a:lnL>
                      <a:noFill/>
                    </a:lnL>
                    <a:lnR>
                      <a:noFill/>
                    </a:lnR>
                    <a:lnT>
                      <a:noFill/>
                    </a:lnT>
                    <a:lnB>
                      <a:noFill/>
                    </a:lnB>
                  </a:tcPr>
                </a:tc>
                <a:tc gridSpan="3">
                  <a:txBody>
                    <a:bodyPr/>
                    <a:lstStyle/>
                    <a:p>
                      <a:pPr algn="ctr"/>
                      <a:r>
                        <a:rPr lang="ru-RU" sz="1500" i="1" dirty="0"/>
                        <a:t>Административный центр </a:t>
                      </a:r>
                    </a:p>
                  </a:txBody>
                  <a:tcPr marL="27597" marR="27597" marT="13799" marB="13799" anchor="ctr">
                    <a:lnL>
                      <a:noFill/>
                    </a:lnL>
                    <a:lnR>
                      <a:noFill/>
                    </a:lnR>
                    <a:lnT>
                      <a:noFill/>
                    </a:lnT>
                    <a:lnB>
                      <a:noFill/>
                    </a:lnB>
                  </a:tcPr>
                </a:tc>
                <a:tc hMerge="1">
                  <a:txBody>
                    <a:bodyPr/>
                    <a:lstStyle/>
                    <a:p>
                      <a:pPr algn="ctr"/>
                      <a:endParaRPr lang="ru-RU" sz="1500" i="1" dirty="0"/>
                    </a:p>
                  </a:txBody>
                  <a:tcPr marL="27597" marR="27597" marT="13799" marB="13799" anchor="ctr">
                    <a:lnL>
                      <a:noFill/>
                    </a:lnL>
                    <a:lnR>
                      <a:noFill/>
                    </a:lnR>
                    <a:lnT>
                      <a:noFill/>
                    </a:lnT>
                    <a:lnB>
                      <a:noFill/>
                    </a:lnB>
                  </a:tcPr>
                </a:tc>
                <a:tc hMerge="1">
                  <a:txBody>
                    <a:bodyPr/>
                    <a:lstStyle/>
                    <a:p>
                      <a:pPr algn="ctr"/>
                      <a:endParaRPr lang="ru-RU" sz="1500" i="1" dirty="0"/>
                    </a:p>
                  </a:txBody>
                  <a:tcPr marL="27597" marR="27597" marT="13799" marB="13799" anchor="ctr">
                    <a:lnL>
                      <a:noFill/>
                    </a:lnL>
                    <a:lnR>
                      <a:noFill/>
                    </a:lnR>
                    <a:lnT>
                      <a:noFill/>
                    </a:lnT>
                    <a:lnB>
                      <a:noFill/>
                    </a:lnB>
                  </a:tcPr>
                </a:tc>
                <a:tc>
                  <a:txBody>
                    <a:bodyPr/>
                    <a:lstStyle/>
                    <a:p>
                      <a:pPr algn="ctr"/>
                      <a:r>
                        <a:rPr lang="ru-RU" sz="1500" i="1" dirty="0"/>
                        <a:t>Площадь,</a:t>
                      </a:r>
                      <a:br>
                        <a:rPr lang="ru-RU" sz="1500" i="1" dirty="0"/>
                      </a:br>
                      <a:r>
                        <a:rPr lang="ru-RU" sz="1500" i="1" dirty="0"/>
                        <a:t>км² </a:t>
                      </a:r>
                    </a:p>
                  </a:txBody>
                  <a:tcPr marL="27597" marR="27597" marT="13799" marB="13799" anchor="ctr">
                    <a:lnL>
                      <a:noFill/>
                    </a:lnL>
                    <a:lnR>
                      <a:noFill/>
                    </a:lnR>
                    <a:lnT>
                      <a:noFill/>
                    </a:lnT>
                    <a:lnB>
                      <a:noFill/>
                    </a:lnB>
                  </a:tcPr>
                </a:tc>
                <a:tc>
                  <a:txBody>
                    <a:bodyPr/>
                    <a:lstStyle/>
                    <a:p>
                      <a:pPr algn="ctr"/>
                      <a:r>
                        <a:rPr lang="ru-RU" sz="1500" i="1" dirty="0"/>
                        <a:t>Население,</a:t>
                      </a:r>
                      <a:br>
                        <a:rPr lang="ru-RU" sz="1500" i="1" dirty="0"/>
                      </a:br>
                      <a:r>
                        <a:rPr lang="ru-RU" sz="1500" i="1" dirty="0"/>
                        <a:t>чел</a:t>
                      </a:r>
                      <a:r>
                        <a:rPr lang="ru-RU" sz="1500" i="1" dirty="0" smtClean="0"/>
                        <a:t>. </a:t>
                      </a:r>
                      <a:endParaRPr lang="ru-RU" sz="1500" i="1" dirty="0"/>
                    </a:p>
                  </a:txBody>
                  <a:tcPr marL="27597" marR="27597" marT="13799" marB="13799" anchor="ctr">
                    <a:lnL>
                      <a:noFill/>
                    </a:lnL>
                    <a:lnR>
                      <a:noFill/>
                    </a:lnR>
                    <a:lnT>
                      <a:noFill/>
                    </a:lnT>
                    <a:lnB>
                      <a:noFill/>
                    </a:lnB>
                  </a:tcPr>
                </a:tc>
                <a:tc>
                  <a:txBody>
                    <a:bodyPr/>
                    <a:lstStyle/>
                    <a:p>
                      <a:pPr algn="ctr"/>
                      <a:r>
                        <a:rPr lang="ru-RU" sz="1500" i="1" dirty="0"/>
                        <a:t>Плотность,</a:t>
                      </a:r>
                      <a:br>
                        <a:rPr lang="ru-RU" sz="1500" i="1" dirty="0"/>
                      </a:br>
                      <a:r>
                        <a:rPr lang="ru-RU" sz="1500" i="1" dirty="0"/>
                        <a:t>чел./км² </a:t>
                      </a:r>
                    </a:p>
                  </a:txBody>
                  <a:tcPr marL="27597" marR="27597" marT="13799" marB="13799" anchor="ctr">
                    <a:lnL>
                      <a:noFill/>
                    </a:lnL>
                    <a:lnR>
                      <a:noFill/>
                    </a:lnR>
                    <a:lnT>
                      <a:noFill/>
                    </a:lnT>
                    <a:lnB>
                      <a:noFill/>
                    </a:lnB>
                  </a:tcPr>
                </a:tc>
                <a:extLst>
                  <a:ext uri="{0D108BD9-81ED-4DB2-BD59-A6C34878D82A}">
                    <a16:rowId xmlns:a16="http://schemas.microsoft.com/office/drawing/2014/main" val="10000"/>
                  </a:ext>
                </a:extLst>
              </a:tr>
              <a:tr h="279482">
                <a:tc gridSpan="8">
                  <a:txBody>
                    <a:bodyPr/>
                    <a:lstStyle/>
                    <a:p>
                      <a:pPr algn="ctr"/>
                      <a:r>
                        <a:rPr lang="ru-RU" sz="1500" b="1" dirty="0"/>
                        <a:t>Восточная Малайзия </a:t>
                      </a:r>
                    </a:p>
                  </a:txBody>
                  <a:tcPr marL="27597" marR="27597" marT="13799" marB="13799" anchor="ctr">
                    <a:lnL>
                      <a:noFill/>
                    </a:lnL>
                    <a:lnR>
                      <a:noFill/>
                    </a:lnR>
                    <a:lnT>
                      <a:noFill/>
                    </a:lnT>
                    <a:lnB>
                      <a:noFill/>
                    </a:lnB>
                    <a:solidFill>
                      <a:srgbClr val="EFEFE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698706">
                <a:tc>
                  <a:txBody>
                    <a:bodyPr/>
                    <a:lstStyle/>
                    <a:p>
                      <a:pPr algn="ctr"/>
                      <a:r>
                        <a:rPr lang="ru-RU" sz="1500" dirty="0"/>
                        <a:t>Сабах </a:t>
                      </a:r>
                    </a:p>
                  </a:txBody>
                  <a:tcPr marL="27597" marR="27597" marT="13799" marB="13799" anchor="ctr">
                    <a:lnL>
                      <a:noFill/>
                    </a:lnL>
                    <a:lnR>
                      <a:noFill/>
                    </a:lnR>
                    <a:lnT>
                      <a:noFill/>
                    </a:lnT>
                    <a:lnB>
                      <a:noFill/>
                    </a:lnB>
                  </a:tcPr>
                </a:tc>
                <a:tc gridSpan="2">
                  <a:txBody>
                    <a:bodyPr/>
                    <a:lstStyle/>
                    <a:p>
                      <a:pPr algn="ctr"/>
                      <a:r>
                        <a:rPr lang="ru-RU" sz="1500" dirty="0"/>
                        <a:t>Штат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dirty="0"/>
                        <a:t>Кота-</a:t>
                      </a:r>
                      <a:r>
                        <a:rPr lang="ru-RU" sz="1500" dirty="0" err="1"/>
                        <a:t>Кинабалу</a:t>
                      </a:r>
                      <a:r>
                        <a:rPr lang="ru-RU" sz="1500" dirty="0"/>
                        <a:t> </a:t>
                      </a:r>
                    </a:p>
                  </a:txBody>
                  <a:tcPr marL="27597" marR="27597" marT="13799" marB="13799" anchor="ctr">
                    <a:lnL>
                      <a:noFill/>
                    </a:lnL>
                    <a:lnR>
                      <a:noFill/>
                    </a:lnR>
                    <a:lnT>
                      <a:noFill/>
                    </a:lnT>
                    <a:lnB>
                      <a:noFill/>
                    </a:lnB>
                  </a:tcPr>
                </a:tc>
                <a:tc gridSpan="2">
                  <a:txBody>
                    <a:bodyPr/>
                    <a:lstStyle/>
                    <a:p>
                      <a:pPr algn="ctr"/>
                      <a:r>
                        <a:rPr lang="ru-RU" sz="1500" dirty="0"/>
                        <a:t>73 619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a:t>3 206 742 </a:t>
                      </a:r>
                    </a:p>
                  </a:txBody>
                  <a:tcPr marL="27597" marR="27597" marT="13799" marB="13799" anchor="ctr">
                    <a:lnL>
                      <a:noFill/>
                    </a:lnL>
                    <a:lnR>
                      <a:noFill/>
                    </a:lnR>
                    <a:lnT>
                      <a:noFill/>
                    </a:lnT>
                    <a:lnB>
                      <a:noFill/>
                    </a:lnB>
                  </a:tcPr>
                </a:tc>
                <a:tc>
                  <a:txBody>
                    <a:bodyPr/>
                    <a:lstStyle/>
                    <a:p>
                      <a:pPr algn="ctr"/>
                      <a:r>
                        <a:rPr lang="ru-RU" sz="1500"/>
                        <a:t>43,56 </a:t>
                      </a:r>
                    </a:p>
                  </a:txBody>
                  <a:tcPr marL="27597" marR="27597" marT="13799" marB="13799" anchor="ctr">
                    <a:lnL>
                      <a:noFill/>
                    </a:lnL>
                    <a:lnR>
                      <a:noFill/>
                    </a:lnR>
                    <a:lnT>
                      <a:noFill/>
                    </a:lnT>
                    <a:lnB>
                      <a:noFill/>
                    </a:lnB>
                  </a:tcPr>
                </a:tc>
                <a:extLst>
                  <a:ext uri="{0D108BD9-81ED-4DB2-BD59-A6C34878D82A}">
                    <a16:rowId xmlns:a16="http://schemas.microsoft.com/office/drawing/2014/main" val="10002"/>
                  </a:ext>
                </a:extLst>
              </a:tr>
              <a:tr h="489094">
                <a:tc>
                  <a:txBody>
                    <a:bodyPr/>
                    <a:lstStyle/>
                    <a:p>
                      <a:pPr algn="ctr"/>
                      <a:r>
                        <a:rPr lang="ru-RU" sz="1500" dirty="0" err="1"/>
                        <a:t>Саравак</a:t>
                      </a:r>
                      <a:r>
                        <a:rPr lang="ru-RU" sz="1500" dirty="0"/>
                        <a:t> </a:t>
                      </a:r>
                    </a:p>
                  </a:txBody>
                  <a:tcPr marL="27597" marR="27597" marT="13799" marB="13799" anchor="ctr">
                    <a:lnL>
                      <a:noFill/>
                    </a:lnL>
                    <a:lnR>
                      <a:noFill/>
                    </a:lnR>
                    <a:lnT>
                      <a:noFill/>
                    </a:lnT>
                    <a:lnB>
                      <a:noFill/>
                    </a:lnB>
                  </a:tcPr>
                </a:tc>
                <a:tc gridSpan="2">
                  <a:txBody>
                    <a:bodyPr/>
                    <a:lstStyle/>
                    <a:p>
                      <a:pPr algn="ctr"/>
                      <a:r>
                        <a:rPr lang="ru-RU" sz="1500" dirty="0"/>
                        <a:t>Штат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dirty="0" err="1" smtClean="0"/>
                        <a:t>Кучинг</a:t>
                      </a:r>
                      <a:endParaRPr lang="ru-RU" sz="1500" dirty="0"/>
                    </a:p>
                  </a:txBody>
                  <a:tcPr marL="27597" marR="27597" marT="13799" marB="13799" anchor="ctr">
                    <a:lnL>
                      <a:noFill/>
                    </a:lnL>
                    <a:lnR>
                      <a:noFill/>
                    </a:lnR>
                    <a:lnT>
                      <a:noFill/>
                    </a:lnT>
                    <a:lnB>
                      <a:noFill/>
                    </a:lnB>
                  </a:tcPr>
                </a:tc>
                <a:tc gridSpan="2">
                  <a:txBody>
                    <a:bodyPr/>
                    <a:lstStyle/>
                    <a:p>
                      <a:pPr algn="ctr"/>
                      <a:r>
                        <a:rPr lang="ru-RU" sz="1500" dirty="0"/>
                        <a:t>124 450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a:t>2 471 140 </a:t>
                      </a:r>
                    </a:p>
                  </a:txBody>
                  <a:tcPr marL="27597" marR="27597" marT="13799" marB="13799" anchor="ctr">
                    <a:lnL>
                      <a:noFill/>
                    </a:lnL>
                    <a:lnR>
                      <a:noFill/>
                    </a:lnR>
                    <a:lnT>
                      <a:noFill/>
                    </a:lnT>
                    <a:lnB>
                      <a:noFill/>
                    </a:lnB>
                  </a:tcPr>
                </a:tc>
                <a:tc>
                  <a:txBody>
                    <a:bodyPr/>
                    <a:lstStyle/>
                    <a:p>
                      <a:pPr algn="ctr"/>
                      <a:r>
                        <a:rPr lang="ru-RU" sz="1500"/>
                        <a:t>19,86 </a:t>
                      </a:r>
                    </a:p>
                  </a:txBody>
                  <a:tcPr marL="27597" marR="27597" marT="13799" marB="13799" anchor="ctr">
                    <a:lnL>
                      <a:noFill/>
                    </a:lnL>
                    <a:lnR>
                      <a:noFill/>
                    </a:lnR>
                    <a:lnT>
                      <a:noFill/>
                    </a:lnT>
                    <a:lnB>
                      <a:noFill/>
                    </a:lnB>
                  </a:tcPr>
                </a:tc>
                <a:extLst>
                  <a:ext uri="{0D108BD9-81ED-4DB2-BD59-A6C34878D82A}">
                    <a16:rowId xmlns:a16="http://schemas.microsoft.com/office/drawing/2014/main" val="10003"/>
                  </a:ext>
                </a:extLst>
              </a:tr>
              <a:tr h="908318">
                <a:tc>
                  <a:txBody>
                    <a:bodyPr/>
                    <a:lstStyle/>
                    <a:p>
                      <a:pPr algn="ctr"/>
                      <a:r>
                        <a:rPr lang="ru-RU" sz="1500" dirty="0" err="1" smtClean="0"/>
                        <a:t>Лабуан</a:t>
                      </a:r>
                      <a:endParaRPr lang="ru-RU" sz="1500" dirty="0"/>
                    </a:p>
                  </a:txBody>
                  <a:tcPr marL="27597" marR="27597" marT="13799" marB="13799" anchor="ctr">
                    <a:lnL>
                      <a:noFill/>
                    </a:lnL>
                    <a:lnR>
                      <a:noFill/>
                    </a:lnR>
                    <a:lnT>
                      <a:noFill/>
                    </a:lnT>
                    <a:lnB>
                      <a:noFill/>
                    </a:lnB>
                  </a:tcPr>
                </a:tc>
                <a:tc gridSpan="2">
                  <a:txBody>
                    <a:bodyPr/>
                    <a:lstStyle/>
                    <a:p>
                      <a:pPr algn="ctr"/>
                      <a:r>
                        <a:rPr lang="ru-RU" sz="1500" dirty="0"/>
                        <a:t>Федеральная территория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dirty="0"/>
                        <a:t>Виктория </a:t>
                      </a:r>
                    </a:p>
                  </a:txBody>
                  <a:tcPr marL="27597" marR="27597" marT="13799" marB="13799" anchor="ctr">
                    <a:lnL>
                      <a:noFill/>
                    </a:lnL>
                    <a:lnR>
                      <a:noFill/>
                    </a:lnR>
                    <a:lnT>
                      <a:noFill/>
                    </a:lnT>
                    <a:lnB>
                      <a:noFill/>
                    </a:lnB>
                  </a:tcPr>
                </a:tc>
                <a:tc gridSpan="2">
                  <a:txBody>
                    <a:bodyPr/>
                    <a:lstStyle/>
                    <a:p>
                      <a:pPr algn="ctr"/>
                      <a:r>
                        <a:rPr lang="ru-RU" sz="1500" dirty="0"/>
                        <a:t>92 </a:t>
                      </a:r>
                    </a:p>
                  </a:txBody>
                  <a:tcPr marL="27597" marR="27597" marT="13799" marB="13799" anchor="ctr">
                    <a:lnL>
                      <a:noFill/>
                    </a:lnL>
                    <a:lnR>
                      <a:noFill/>
                    </a:lnR>
                    <a:lnT>
                      <a:noFill/>
                    </a:lnT>
                    <a:lnB>
                      <a:noFill/>
                    </a:lnB>
                  </a:tcPr>
                </a:tc>
                <a:tc hMerge="1">
                  <a:txBody>
                    <a:bodyPr/>
                    <a:lstStyle/>
                    <a:p>
                      <a:endParaRPr lang="ru-RU"/>
                    </a:p>
                  </a:txBody>
                  <a:tcPr/>
                </a:tc>
                <a:tc>
                  <a:txBody>
                    <a:bodyPr/>
                    <a:lstStyle/>
                    <a:p>
                      <a:pPr algn="ctr"/>
                      <a:r>
                        <a:rPr lang="ru-RU" sz="1500" dirty="0"/>
                        <a:t>86 908 </a:t>
                      </a:r>
                    </a:p>
                  </a:txBody>
                  <a:tcPr marL="27597" marR="27597" marT="13799" marB="13799" anchor="ctr">
                    <a:lnL>
                      <a:noFill/>
                    </a:lnL>
                    <a:lnR>
                      <a:noFill/>
                    </a:lnR>
                    <a:lnT>
                      <a:noFill/>
                    </a:lnT>
                    <a:lnB>
                      <a:noFill/>
                    </a:lnB>
                  </a:tcPr>
                </a:tc>
                <a:tc>
                  <a:txBody>
                    <a:bodyPr/>
                    <a:lstStyle/>
                    <a:p>
                      <a:pPr algn="ctr"/>
                      <a:r>
                        <a:rPr lang="ru-RU" sz="1500" dirty="0"/>
                        <a:t>944,65 </a:t>
                      </a:r>
                    </a:p>
                  </a:txBody>
                  <a:tcPr marL="27597" marR="27597" marT="13799" marB="13799" anchor="ctr">
                    <a:lnL>
                      <a:noFill/>
                    </a:lnL>
                    <a:lnR>
                      <a:noFill/>
                    </a:lnR>
                    <a:lnT>
                      <a:noFill/>
                    </a:lnT>
                    <a:lnB>
                      <a:noFill/>
                    </a:lnB>
                  </a:tcPr>
                </a:tc>
                <a:extLst>
                  <a:ext uri="{0D108BD9-81ED-4DB2-BD59-A6C34878D82A}">
                    <a16:rowId xmlns:a16="http://schemas.microsoft.com/office/drawing/2014/main" val="10004"/>
                  </a:ext>
                </a:extLst>
              </a:tr>
              <a:tr h="489094">
                <a:tc>
                  <a:txBody>
                    <a:bodyPr/>
                    <a:lstStyle/>
                    <a:p>
                      <a:pPr algn="ctr"/>
                      <a:endParaRPr lang="ru-RU" sz="1500" b="1" dirty="0"/>
                    </a:p>
                  </a:txBody>
                  <a:tcPr marL="27597" marR="27597" marT="13799" marB="13799" anchor="ctr">
                    <a:lnL>
                      <a:noFill/>
                    </a:lnL>
                    <a:lnR>
                      <a:noFill/>
                    </a:lnR>
                    <a:lnT>
                      <a:noFill/>
                    </a:lnT>
                    <a:lnB>
                      <a:noFill/>
                    </a:lnB>
                    <a:solidFill>
                      <a:srgbClr val="CCCCCC"/>
                    </a:solidFill>
                  </a:tcPr>
                </a:tc>
                <a:tc gridSpan="2">
                  <a:txBody>
                    <a:bodyPr/>
                    <a:lstStyle/>
                    <a:p>
                      <a:pPr algn="ctr"/>
                      <a:endParaRPr lang="ru-RU" sz="1500" b="1" dirty="0"/>
                    </a:p>
                  </a:txBody>
                  <a:tcPr marL="27597" marR="27597" marT="13799" marB="13799" anchor="ctr">
                    <a:lnL>
                      <a:noFill/>
                    </a:lnL>
                    <a:lnR>
                      <a:noFill/>
                    </a:lnR>
                    <a:lnT>
                      <a:noFill/>
                    </a:lnT>
                    <a:lnB>
                      <a:noFill/>
                    </a:lnB>
                    <a:solidFill>
                      <a:srgbClr val="CCCCCC"/>
                    </a:solidFill>
                  </a:tcPr>
                </a:tc>
                <a:tc hMerge="1">
                  <a:txBody>
                    <a:bodyPr/>
                    <a:lstStyle/>
                    <a:p>
                      <a:endParaRPr lang="ru-RU"/>
                    </a:p>
                  </a:txBody>
                  <a:tcPr/>
                </a:tc>
                <a:tc>
                  <a:txBody>
                    <a:bodyPr/>
                    <a:lstStyle/>
                    <a:p>
                      <a:pPr algn="ctr"/>
                      <a:endParaRPr lang="ru-RU" sz="1500" b="1" dirty="0"/>
                    </a:p>
                  </a:txBody>
                  <a:tcPr marL="27597" marR="27597" marT="13799" marB="13799" anchor="ctr">
                    <a:lnL>
                      <a:noFill/>
                    </a:lnL>
                    <a:lnR>
                      <a:noFill/>
                    </a:lnR>
                    <a:lnT>
                      <a:noFill/>
                    </a:lnT>
                    <a:lnB>
                      <a:noFill/>
                    </a:lnB>
                    <a:solidFill>
                      <a:srgbClr val="CCCCCC"/>
                    </a:solidFill>
                  </a:tcPr>
                </a:tc>
                <a:tc gridSpan="2">
                  <a:txBody>
                    <a:bodyPr/>
                    <a:lstStyle/>
                    <a:p>
                      <a:pPr algn="ctr"/>
                      <a:endParaRPr lang="ru-RU" sz="1500" b="1" dirty="0"/>
                    </a:p>
                  </a:txBody>
                  <a:tcPr marL="27597" marR="27597" marT="13799" marB="13799" anchor="ctr">
                    <a:lnL>
                      <a:noFill/>
                    </a:lnL>
                    <a:lnR>
                      <a:noFill/>
                    </a:lnR>
                    <a:lnT>
                      <a:noFill/>
                    </a:lnT>
                    <a:lnB>
                      <a:noFill/>
                    </a:lnB>
                    <a:solidFill>
                      <a:srgbClr val="CCCCCC"/>
                    </a:solidFill>
                  </a:tcPr>
                </a:tc>
                <a:tc hMerge="1">
                  <a:txBody>
                    <a:bodyPr/>
                    <a:lstStyle/>
                    <a:p>
                      <a:endParaRPr lang="ru-RU"/>
                    </a:p>
                  </a:txBody>
                  <a:tcPr/>
                </a:tc>
                <a:tc>
                  <a:txBody>
                    <a:bodyPr/>
                    <a:lstStyle/>
                    <a:p>
                      <a:pPr algn="ctr"/>
                      <a:endParaRPr lang="ru-RU" sz="1500" b="1" dirty="0"/>
                    </a:p>
                  </a:txBody>
                  <a:tcPr marL="27597" marR="27597" marT="13799" marB="13799" anchor="ctr">
                    <a:lnL>
                      <a:noFill/>
                    </a:lnL>
                    <a:lnR>
                      <a:noFill/>
                    </a:lnR>
                    <a:lnT>
                      <a:noFill/>
                    </a:lnT>
                    <a:lnB>
                      <a:noFill/>
                    </a:lnB>
                    <a:solidFill>
                      <a:srgbClr val="CCCCCC"/>
                    </a:solidFill>
                  </a:tcPr>
                </a:tc>
                <a:tc>
                  <a:txBody>
                    <a:bodyPr/>
                    <a:lstStyle/>
                    <a:p>
                      <a:pPr algn="ctr"/>
                      <a:endParaRPr lang="ru-RU" sz="1500" b="1" dirty="0"/>
                    </a:p>
                  </a:txBody>
                  <a:tcPr marL="27597" marR="27597" marT="13799" marB="13799" anchor="ctr">
                    <a:lnL>
                      <a:noFill/>
                    </a:lnL>
                    <a:lnR>
                      <a:noFill/>
                    </a:lnR>
                    <a:lnT>
                      <a:noFill/>
                    </a:lnT>
                    <a:lnB>
                      <a:noFill/>
                    </a:lnB>
                    <a:solidFill>
                      <a:srgbClr val="CCCCCC"/>
                    </a:solidFill>
                  </a:tcPr>
                </a:tc>
                <a:extLst>
                  <a:ext uri="{0D108BD9-81ED-4DB2-BD59-A6C34878D82A}">
                    <a16:rowId xmlns:a16="http://schemas.microsoft.com/office/drawing/2014/main" val="10005"/>
                  </a:ext>
                </a:extLst>
              </a:tr>
            </a:tbl>
          </a:graphicData>
        </a:graphic>
      </p:graphicFrame>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3" name="Номер слайда 2"/>
          <p:cNvSpPr>
            <a:spLocks noGrp="1"/>
          </p:cNvSpPr>
          <p:nvPr>
            <p:ph type="sldNum" sz="quarter" idx="12"/>
          </p:nvPr>
        </p:nvSpPr>
        <p:spPr/>
        <p:txBody>
          <a:bodyPr/>
          <a:lstStyle/>
          <a:p>
            <a:fld id="{64E69A2B-7C95-454D-81F9-393F419C4593}" type="slidenum">
              <a:rPr lang="ru-RU" smtClean="0"/>
              <a:t>105</a:t>
            </a:fld>
            <a:endParaRPr lang="ru-RU"/>
          </a:p>
        </p:txBody>
      </p:sp>
    </p:spTree>
    <p:extLst>
      <p:ext uri="{BB962C8B-B14F-4D97-AF65-F5344CB8AC3E}">
        <p14:creationId xmlns:p14="http://schemas.microsoft.com/office/powerpoint/2010/main" val="24915534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Независимая Малайзия</a:t>
            </a:r>
            <a:r>
              <a:rPr lang="en-US" sz="3200" b="1" dirty="0" smtClean="0">
                <a:latin typeface="+mn-lt"/>
              </a:rPr>
              <a:t> </a:t>
            </a:r>
            <a:r>
              <a:rPr lang="ru-RU" sz="3200" b="1" dirty="0" smtClean="0">
                <a:latin typeface="+mn-lt"/>
              </a:rPr>
              <a:t>31.08.1957 </a:t>
            </a:r>
            <a:r>
              <a:rPr lang="ru-RU" sz="3200" b="1" dirty="0">
                <a:latin typeface="+mn-lt"/>
              </a:rPr>
              <a:t>г. </a:t>
            </a:r>
          </a:p>
        </p:txBody>
      </p:sp>
      <p:sp>
        <p:nvSpPr>
          <p:cNvPr id="3" name="Объект 2"/>
          <p:cNvSpPr>
            <a:spLocks noGrp="1"/>
          </p:cNvSpPr>
          <p:nvPr>
            <p:ph idx="1"/>
          </p:nvPr>
        </p:nvSpPr>
        <p:spPr/>
        <p:txBody>
          <a:bodyPr/>
          <a:lstStyle/>
          <a:p>
            <a:pPr marL="0" indent="0">
              <a:buNone/>
            </a:pPr>
            <a:r>
              <a:rPr lang="ru-RU" dirty="0" smtClean="0"/>
              <a:t>В 1957 г. в сельском хозяйстве занято 60%, в промышленности – 9%</a:t>
            </a:r>
          </a:p>
          <a:p>
            <a:pPr marL="0" indent="0">
              <a:buNone/>
            </a:pPr>
            <a:r>
              <a:rPr lang="ru-RU" dirty="0" smtClean="0"/>
              <a:t>32% мировая добыча каучука, 37% - олова</a:t>
            </a:r>
            <a:endParaRPr lang="ru-RU" dirty="0"/>
          </a:p>
          <a:p>
            <a:pPr marL="0" indent="0">
              <a:buNone/>
            </a:pPr>
            <a:r>
              <a:rPr lang="ru-RU" dirty="0"/>
              <a:t>Доля населения за чертой бедности 80%</a:t>
            </a:r>
          </a:p>
          <a:p>
            <a:pPr marL="0" indent="0">
              <a:buNone/>
            </a:pPr>
            <a:r>
              <a:rPr lang="ru-RU" dirty="0" smtClean="0"/>
              <a:t>1970 </a:t>
            </a:r>
            <a:r>
              <a:rPr lang="ru-RU" dirty="0"/>
              <a:t>г. ВВП 3,9 млрд</a:t>
            </a:r>
            <a:r>
              <a:rPr lang="ru-RU" dirty="0" smtClean="0"/>
              <a:t>.$ - 58 место в мире, Производительность </a:t>
            </a:r>
            <a:r>
              <a:rPr lang="ru-RU" dirty="0"/>
              <a:t>труда 358 </a:t>
            </a:r>
            <a:r>
              <a:rPr lang="ru-RU" dirty="0" smtClean="0"/>
              <a:t>$ </a:t>
            </a:r>
            <a:endParaRPr lang="en-US" dirty="0" smtClean="0"/>
          </a:p>
          <a:p>
            <a:pPr marL="0" indent="0">
              <a:buNone/>
            </a:pPr>
            <a:r>
              <a:rPr lang="ru-RU" dirty="0" smtClean="0"/>
              <a:t>Экспорт </a:t>
            </a:r>
            <a:r>
              <a:rPr lang="ru-RU" dirty="0"/>
              <a:t>- 1,7 млрд. </a:t>
            </a:r>
            <a:r>
              <a:rPr lang="ru-RU" dirty="0" smtClean="0"/>
              <a:t>$ </a:t>
            </a:r>
            <a:endParaRPr lang="en-US" dirty="0" smtClean="0"/>
          </a:p>
          <a:p>
            <a:pPr marL="0" indent="0">
              <a:buNone/>
            </a:pPr>
            <a:r>
              <a:rPr lang="ru-RU" dirty="0" smtClean="0"/>
              <a:t>Импорт </a:t>
            </a:r>
            <a:r>
              <a:rPr lang="ru-RU" dirty="0"/>
              <a:t>– 1,6 млрд. </a:t>
            </a:r>
            <a:r>
              <a:rPr lang="ru-RU" dirty="0" smtClean="0"/>
              <a:t>$</a:t>
            </a:r>
            <a:endParaRPr lang="ru-RU" dirty="0"/>
          </a:p>
          <a:p>
            <a:pPr marL="0" indent="0">
              <a:buNone/>
            </a:pP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106</a:t>
            </a:fld>
            <a:endParaRPr lang="ru-RU"/>
          </a:p>
        </p:txBody>
      </p:sp>
    </p:spTree>
    <p:extLst>
      <p:ext uri="{BB962C8B-B14F-4D97-AF65-F5344CB8AC3E}">
        <p14:creationId xmlns:p14="http://schemas.microsoft.com/office/powerpoint/2010/main" val="7079844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pPr algn="ctr"/>
            <a:r>
              <a:rPr lang="ru-RU" sz="3200" b="1" dirty="0" smtClean="0">
                <a:solidFill>
                  <a:prstClr val="black"/>
                </a:solidFill>
                <a:latin typeface="+mn-lt"/>
              </a:rPr>
              <a:t>Федерация Малайзия</a:t>
            </a:r>
            <a:r>
              <a:rPr lang="en-US" sz="3200" b="1" dirty="0" smtClean="0">
                <a:solidFill>
                  <a:prstClr val="black"/>
                </a:solidFill>
                <a:latin typeface="+mn-lt"/>
              </a:rPr>
              <a:t> </a:t>
            </a:r>
            <a:r>
              <a:rPr lang="ru-RU" sz="3200" b="1" dirty="0" smtClean="0">
                <a:solidFill>
                  <a:prstClr val="black"/>
                </a:solidFill>
                <a:latin typeface="+mn-lt"/>
              </a:rPr>
              <a:t>16.09.1963</a:t>
            </a:r>
            <a:endParaRPr lang="ru-RU" dirty="0">
              <a:latin typeface="+mn-lt"/>
            </a:endParaRPr>
          </a:p>
        </p:txBody>
      </p:sp>
      <p:sp>
        <p:nvSpPr>
          <p:cNvPr id="3" name="Объект 2"/>
          <p:cNvSpPr>
            <a:spLocks noGrp="1"/>
          </p:cNvSpPr>
          <p:nvPr>
            <p:ph idx="1"/>
          </p:nvPr>
        </p:nvSpPr>
        <p:spPr>
          <a:xfrm>
            <a:off x="457199" y="1196752"/>
            <a:ext cx="8608423" cy="4929411"/>
          </a:xfrm>
        </p:spPr>
        <p:txBody>
          <a:bodyPr>
            <a:normAutofit/>
          </a:bodyPr>
          <a:lstStyle/>
          <a:p>
            <a:pPr marL="0" indent="0">
              <a:buNone/>
            </a:pPr>
            <a:r>
              <a:rPr lang="ru-RU" dirty="0" smtClean="0"/>
              <a:t>1970 г . </a:t>
            </a:r>
          </a:p>
          <a:p>
            <a:pPr marL="0" indent="0">
              <a:buNone/>
            </a:pPr>
            <a:r>
              <a:rPr lang="ru-RU" dirty="0" smtClean="0"/>
              <a:t>– 30% сельское хозяйство</a:t>
            </a:r>
          </a:p>
          <a:p>
            <a:pPr>
              <a:buFontTx/>
              <a:buChar char="-"/>
            </a:pPr>
            <a:r>
              <a:rPr lang="ru-RU" dirty="0" smtClean="0"/>
              <a:t>24% добывающая промышленность</a:t>
            </a:r>
          </a:p>
          <a:p>
            <a:pPr>
              <a:buFontTx/>
              <a:buChar char="-"/>
            </a:pPr>
            <a:r>
              <a:rPr lang="ru-RU" dirty="0" smtClean="0"/>
              <a:t>- 12,4% торговля</a:t>
            </a:r>
          </a:p>
          <a:p>
            <a:pPr>
              <a:buFontTx/>
              <a:buChar char="-"/>
            </a:pPr>
            <a:r>
              <a:rPr lang="ru-RU" dirty="0" smtClean="0"/>
              <a:t>- 24% сфера услуг</a:t>
            </a:r>
          </a:p>
          <a:p>
            <a:pPr marL="0" indent="0">
              <a:buNone/>
            </a:pPr>
            <a:r>
              <a:rPr lang="ru-RU" dirty="0" smtClean="0"/>
              <a:t>Этническая диспропорция</a:t>
            </a:r>
          </a:p>
          <a:p>
            <a:pPr marL="0" indent="0">
              <a:buNone/>
            </a:pPr>
            <a:r>
              <a:rPr lang="ru-RU" dirty="0" err="1" smtClean="0"/>
              <a:t>Межобщинный</a:t>
            </a:r>
            <a:r>
              <a:rPr lang="ru-RU" dirty="0" smtClean="0"/>
              <a:t> раскол</a:t>
            </a:r>
          </a:p>
          <a:p>
            <a:pPr marL="0" indent="0">
              <a:buNone/>
            </a:pPr>
            <a:r>
              <a:rPr lang="ru-RU" dirty="0" smtClean="0"/>
              <a:t>Малайцы – 4,9% из общего числа квалифицированных специалистов</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107</a:t>
            </a:fld>
            <a:endParaRPr lang="ru-RU"/>
          </a:p>
        </p:txBody>
      </p:sp>
    </p:spTree>
    <p:extLst>
      <p:ext uri="{BB962C8B-B14F-4D97-AF65-F5344CB8AC3E}">
        <p14:creationId xmlns:p14="http://schemas.microsoft.com/office/powerpoint/2010/main" val="5299283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82246"/>
            <a:ext cx="7886700" cy="662485"/>
          </a:xfrm>
        </p:spPr>
        <p:txBody>
          <a:bodyPr>
            <a:normAutofit/>
          </a:bodyPr>
          <a:lstStyle/>
          <a:p>
            <a:pPr algn="ctr"/>
            <a:r>
              <a:rPr lang="ru-RU" sz="3200" b="1" dirty="0" smtClean="0">
                <a:latin typeface="+mn-lt"/>
              </a:rPr>
              <a:t>Экономика Малайзии</a:t>
            </a:r>
            <a:endParaRPr lang="ru-RU" sz="3200" b="1" dirty="0">
              <a:latin typeface="+mn-lt"/>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039352631"/>
              </p:ext>
            </p:extLst>
          </p:nvPr>
        </p:nvGraphicFramePr>
        <p:xfrm>
          <a:off x="763225" y="1185592"/>
          <a:ext cx="7499059" cy="4304437"/>
        </p:xfrm>
        <a:graphic>
          <a:graphicData uri="http://schemas.openxmlformats.org/drawingml/2006/table">
            <a:tbl>
              <a:tblPr firstRow="1" firstCol="1" bandRow="1">
                <a:tableStyleId>{7DF18680-E054-41AD-8BC1-D1AEF772440D}</a:tableStyleId>
              </a:tblPr>
              <a:tblGrid>
                <a:gridCol w="1071294">
                  <a:extLst>
                    <a:ext uri="{9D8B030D-6E8A-4147-A177-3AD203B41FA5}">
                      <a16:colId xmlns:a16="http://schemas.microsoft.com/office/drawing/2014/main" val="20000"/>
                    </a:ext>
                  </a:extLst>
                </a:gridCol>
                <a:gridCol w="969641">
                  <a:extLst>
                    <a:ext uri="{9D8B030D-6E8A-4147-A177-3AD203B41FA5}">
                      <a16:colId xmlns:a16="http://schemas.microsoft.com/office/drawing/2014/main" val="20001"/>
                    </a:ext>
                  </a:extLst>
                </a:gridCol>
                <a:gridCol w="1395350">
                  <a:extLst>
                    <a:ext uri="{9D8B030D-6E8A-4147-A177-3AD203B41FA5}">
                      <a16:colId xmlns:a16="http://schemas.microsoft.com/office/drawing/2014/main" val="20002"/>
                    </a:ext>
                  </a:extLst>
                </a:gridCol>
                <a:gridCol w="736018">
                  <a:extLst>
                    <a:ext uri="{9D8B030D-6E8A-4147-A177-3AD203B41FA5}">
                      <a16:colId xmlns:a16="http://schemas.microsoft.com/office/drawing/2014/main" val="20003"/>
                    </a:ext>
                  </a:extLst>
                </a:gridCol>
                <a:gridCol w="1574980">
                  <a:extLst>
                    <a:ext uri="{9D8B030D-6E8A-4147-A177-3AD203B41FA5}">
                      <a16:colId xmlns:a16="http://schemas.microsoft.com/office/drawing/2014/main" val="20004"/>
                    </a:ext>
                  </a:extLst>
                </a:gridCol>
                <a:gridCol w="1751776">
                  <a:extLst>
                    <a:ext uri="{9D8B030D-6E8A-4147-A177-3AD203B41FA5}">
                      <a16:colId xmlns:a16="http://schemas.microsoft.com/office/drawing/2014/main" val="20005"/>
                    </a:ext>
                  </a:extLst>
                </a:gridCol>
              </a:tblGrid>
              <a:tr h="475147">
                <a:tc rowSpan="2">
                  <a:txBody>
                    <a:bodyPr/>
                    <a:lstStyle/>
                    <a:p>
                      <a:pPr algn="ctr">
                        <a:lnSpc>
                          <a:spcPct val="107000"/>
                        </a:lnSpc>
                        <a:spcAft>
                          <a:spcPts val="0"/>
                        </a:spcAft>
                      </a:pPr>
                      <a:r>
                        <a:rPr lang="ru-RU" sz="2000" dirty="0">
                          <a:effectLst/>
                        </a:rPr>
                        <a:t>Год</a:t>
                      </a:r>
                      <a:endParaRPr lang="ru-RU" sz="2000" dirty="0">
                        <a:effectLst/>
                        <a:latin typeface="Calibri"/>
                        <a:ea typeface="Calibri"/>
                        <a:cs typeface="Times New Roman"/>
                      </a:endParaRPr>
                    </a:p>
                  </a:txBody>
                  <a:tcPr marL="74309" marR="74309" marT="0" marB="0" anchor="ctr"/>
                </a:tc>
                <a:tc rowSpan="2">
                  <a:txBody>
                    <a:bodyPr/>
                    <a:lstStyle/>
                    <a:p>
                      <a:pPr algn="ctr">
                        <a:lnSpc>
                          <a:spcPct val="107000"/>
                        </a:lnSpc>
                        <a:spcAft>
                          <a:spcPts val="0"/>
                        </a:spcAft>
                      </a:pPr>
                      <a:r>
                        <a:rPr lang="ru-RU" sz="2000">
                          <a:effectLst/>
                        </a:rPr>
                        <a:t>ВВП млрд. долл. США</a:t>
                      </a:r>
                      <a:endParaRPr lang="ru-RU" sz="2000">
                        <a:effectLst/>
                        <a:latin typeface="Calibri"/>
                        <a:ea typeface="Calibri"/>
                        <a:cs typeface="Times New Roman"/>
                      </a:endParaRPr>
                    </a:p>
                  </a:txBody>
                  <a:tcPr marL="74309" marR="74309" marT="0" marB="0" anchor="ctr"/>
                </a:tc>
                <a:tc rowSpan="2">
                  <a:txBody>
                    <a:bodyPr/>
                    <a:lstStyle/>
                    <a:p>
                      <a:pPr algn="ctr">
                        <a:lnSpc>
                          <a:spcPct val="107000"/>
                        </a:lnSpc>
                        <a:spcAft>
                          <a:spcPts val="0"/>
                        </a:spcAft>
                      </a:pPr>
                      <a:r>
                        <a:rPr lang="ru-RU" sz="2000">
                          <a:effectLst/>
                        </a:rPr>
                        <a:t>ВВП на душу населения</a:t>
                      </a:r>
                      <a:endParaRPr lang="ru-RU" sz="2000">
                        <a:effectLst/>
                        <a:latin typeface="Calibri"/>
                        <a:ea typeface="Calibri"/>
                        <a:cs typeface="Times New Roman"/>
                      </a:endParaRPr>
                    </a:p>
                  </a:txBody>
                  <a:tcPr marL="74309" marR="74309" marT="0" marB="0" anchor="ctr"/>
                </a:tc>
                <a:tc gridSpan="3">
                  <a:txBody>
                    <a:bodyPr/>
                    <a:lstStyle/>
                    <a:p>
                      <a:pPr algn="ctr">
                        <a:lnSpc>
                          <a:spcPct val="107000"/>
                        </a:lnSpc>
                        <a:spcAft>
                          <a:spcPts val="0"/>
                        </a:spcAft>
                      </a:pPr>
                      <a:r>
                        <a:rPr lang="ru-RU" sz="2000">
                          <a:effectLst/>
                        </a:rPr>
                        <a:t>Доля Малайзии в %</a:t>
                      </a:r>
                      <a:endParaRPr lang="ru-RU" sz="2000">
                        <a:effectLst/>
                        <a:latin typeface="Calibri"/>
                        <a:ea typeface="Calibri"/>
                        <a:cs typeface="Times New Roman"/>
                      </a:endParaRPr>
                    </a:p>
                  </a:txBody>
                  <a:tcPr marL="74309" marR="74309" marT="0" marB="0" anchor="ct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9399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2000">
                          <a:effectLst/>
                        </a:rPr>
                        <a:t>в мире</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в Азии</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В Юго-Восточной Азии</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1"/>
                  </a:ext>
                </a:extLst>
              </a:tr>
              <a:tr h="475147">
                <a:tc>
                  <a:txBody>
                    <a:bodyPr/>
                    <a:lstStyle/>
                    <a:p>
                      <a:pPr algn="ctr">
                        <a:lnSpc>
                          <a:spcPct val="107000"/>
                        </a:lnSpc>
                        <a:spcAft>
                          <a:spcPts val="0"/>
                        </a:spcAft>
                      </a:pPr>
                      <a:r>
                        <a:rPr lang="en-US" sz="2000">
                          <a:effectLst/>
                        </a:rPr>
                        <a:t>1970</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3,9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358</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0</a:t>
                      </a:r>
                      <a:r>
                        <a:rPr lang="ru-RU" sz="2000">
                          <a:effectLst/>
                        </a:rPr>
                        <a:t>,11</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0,76</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10,3</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2"/>
                  </a:ext>
                </a:extLst>
              </a:tr>
              <a:tr h="475147">
                <a:tc>
                  <a:txBody>
                    <a:bodyPr/>
                    <a:lstStyle/>
                    <a:p>
                      <a:pPr algn="ctr">
                        <a:lnSpc>
                          <a:spcPct val="107000"/>
                        </a:lnSpc>
                        <a:spcAft>
                          <a:spcPts val="0"/>
                        </a:spcAft>
                      </a:pPr>
                      <a:r>
                        <a:rPr lang="en-US" sz="2000">
                          <a:effectLst/>
                        </a:rPr>
                        <a:t>1980</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24,9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1775</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0,2</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a:effectLst/>
                        </a:rPr>
                        <a:t>0,98</a:t>
                      </a:r>
                      <a:endParaRPr lang="ru-RU" sz="2000" dirty="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11,9</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3"/>
                  </a:ext>
                </a:extLst>
              </a:tr>
              <a:tr h="475147">
                <a:tc>
                  <a:txBody>
                    <a:bodyPr/>
                    <a:lstStyle/>
                    <a:p>
                      <a:pPr algn="ctr">
                        <a:lnSpc>
                          <a:spcPct val="107000"/>
                        </a:lnSpc>
                        <a:spcAft>
                          <a:spcPts val="0"/>
                        </a:spcAft>
                      </a:pPr>
                      <a:r>
                        <a:rPr lang="en-US" sz="2000">
                          <a:effectLst/>
                        </a:rPr>
                        <a:t>1990</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a:effectLst/>
                        </a:rPr>
                        <a:t>44</a:t>
                      </a:r>
                      <a:endParaRPr lang="ru-RU" sz="2000" dirty="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2441</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0,13</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0,79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11,8</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4"/>
                  </a:ext>
                </a:extLst>
              </a:tr>
              <a:tr h="475147">
                <a:tc>
                  <a:txBody>
                    <a:bodyPr/>
                    <a:lstStyle/>
                    <a:p>
                      <a:pPr algn="ctr">
                        <a:lnSpc>
                          <a:spcPct val="107000"/>
                        </a:lnSpc>
                        <a:spcAft>
                          <a:spcPts val="0"/>
                        </a:spcAft>
                      </a:pPr>
                      <a:r>
                        <a:rPr lang="en-US" sz="2000">
                          <a:effectLst/>
                        </a:rPr>
                        <a:t>2000</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93,8</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4045</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0,28</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15,4</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5"/>
                  </a:ext>
                </a:extLst>
              </a:tr>
              <a:tr h="475147">
                <a:tc>
                  <a:txBody>
                    <a:bodyPr/>
                    <a:lstStyle/>
                    <a:p>
                      <a:pPr algn="ctr">
                        <a:lnSpc>
                          <a:spcPct val="107000"/>
                        </a:lnSpc>
                        <a:spcAft>
                          <a:spcPts val="0"/>
                        </a:spcAft>
                      </a:pPr>
                      <a:r>
                        <a:rPr lang="en-US" sz="2000">
                          <a:effectLst/>
                        </a:rPr>
                        <a:t>2010</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a:effectLst/>
                        </a:rPr>
                        <a:t>255</a:t>
                      </a:r>
                      <a:endParaRPr lang="ru-RU" sz="2000" dirty="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en-US" sz="2000">
                          <a:effectLst/>
                        </a:rPr>
                        <a:t>9071</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0,39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1,2</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12,9</a:t>
                      </a:r>
                      <a:endParaRPr lang="ru-RU" sz="2000">
                        <a:effectLst/>
                        <a:latin typeface="Calibri"/>
                        <a:ea typeface="Calibri"/>
                        <a:cs typeface="Times New Roman"/>
                      </a:endParaRPr>
                    </a:p>
                  </a:txBody>
                  <a:tcPr marL="74309" marR="74309" marT="0" marB="0" anchor="ctr"/>
                </a:tc>
                <a:extLst>
                  <a:ext uri="{0D108BD9-81ED-4DB2-BD59-A6C34878D82A}">
                    <a16:rowId xmlns:a16="http://schemas.microsoft.com/office/drawing/2014/main" val="10006"/>
                  </a:ext>
                </a:extLst>
              </a:tr>
              <a:tr h="475147">
                <a:tc>
                  <a:txBody>
                    <a:bodyPr/>
                    <a:lstStyle/>
                    <a:p>
                      <a:pPr algn="ctr">
                        <a:lnSpc>
                          <a:spcPct val="107000"/>
                        </a:lnSpc>
                        <a:spcAft>
                          <a:spcPts val="0"/>
                        </a:spcAft>
                      </a:pPr>
                      <a:r>
                        <a:rPr lang="en-US" sz="2000">
                          <a:effectLst/>
                        </a:rPr>
                        <a:t>2019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smtClean="0">
                          <a:effectLst/>
                        </a:rPr>
                        <a:t>359</a:t>
                      </a:r>
                      <a:endParaRPr lang="ru-RU" sz="2000" dirty="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smtClean="0">
                          <a:effectLst/>
                        </a:rPr>
                        <a:t>11000</a:t>
                      </a:r>
                      <a:endParaRPr lang="ru-RU" sz="2000" dirty="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0,39</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a:effectLst/>
                        </a:rPr>
                        <a:t>1,1</a:t>
                      </a:r>
                      <a:endParaRPr lang="ru-RU" sz="2000">
                        <a:effectLst/>
                        <a:latin typeface="Calibri"/>
                        <a:ea typeface="Calibri"/>
                        <a:cs typeface="Times New Roman"/>
                      </a:endParaRPr>
                    </a:p>
                  </a:txBody>
                  <a:tcPr marL="74309" marR="74309" marT="0" marB="0" anchor="ctr"/>
                </a:tc>
                <a:tc>
                  <a:txBody>
                    <a:bodyPr/>
                    <a:lstStyle/>
                    <a:p>
                      <a:pPr algn="ctr">
                        <a:lnSpc>
                          <a:spcPct val="107000"/>
                        </a:lnSpc>
                        <a:spcAft>
                          <a:spcPts val="0"/>
                        </a:spcAft>
                      </a:pPr>
                      <a:r>
                        <a:rPr lang="ru-RU" sz="2000" dirty="0">
                          <a:effectLst/>
                        </a:rPr>
                        <a:t>11,6</a:t>
                      </a:r>
                      <a:endParaRPr lang="ru-RU" sz="2000" dirty="0">
                        <a:effectLst/>
                        <a:latin typeface="Calibri"/>
                        <a:ea typeface="Calibri"/>
                        <a:cs typeface="Times New Roman"/>
                      </a:endParaRPr>
                    </a:p>
                  </a:txBody>
                  <a:tcPr marL="74309" marR="74309" marT="0" marB="0" anchor="ctr"/>
                </a:tc>
                <a:extLst>
                  <a:ext uri="{0D108BD9-81ED-4DB2-BD59-A6C34878D82A}">
                    <a16:rowId xmlns:a16="http://schemas.microsoft.com/office/drawing/2014/main" val="10007"/>
                  </a:ext>
                </a:extLst>
              </a:tr>
            </a:tbl>
          </a:graphicData>
        </a:graphic>
      </p:graphicFrame>
      <p:sp>
        <p:nvSpPr>
          <p:cNvPr id="6" name="Прямоугольник 5"/>
          <p:cNvSpPr/>
          <p:nvPr/>
        </p:nvSpPr>
        <p:spPr>
          <a:xfrm>
            <a:off x="333143" y="6382922"/>
            <a:ext cx="3796745" cy="276999"/>
          </a:xfrm>
          <a:prstGeom prst="rect">
            <a:avLst/>
          </a:prstGeom>
        </p:spPr>
        <p:txBody>
          <a:bodyPr wrap="none">
            <a:spAutoFit/>
          </a:bodyPr>
          <a:lstStyle/>
          <a:p>
            <a:r>
              <a:rPr lang="ru-RU" sz="1200" dirty="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Институт экономики и права </a:t>
            </a:r>
            <a:r>
              <a:rPr lang="en-US" sz="1200" dirty="0" smtClean="0">
                <a:solidFill>
                  <a:schemeClr val="bg1">
                    <a:lumMod val="50000"/>
                  </a:schemeClr>
                </a:solidFill>
              </a:rPr>
              <a:t>- http</a:t>
            </a:r>
            <a:r>
              <a:rPr lang="en-US" sz="1200" dirty="0">
                <a:solidFill>
                  <a:schemeClr val="bg1">
                    <a:lumMod val="50000"/>
                  </a:schemeClr>
                </a:solidFill>
              </a:rPr>
              <a:t>://be5.biz/</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108</a:t>
            </a:fld>
            <a:endParaRPr lang="ru-RU"/>
          </a:p>
        </p:txBody>
      </p:sp>
    </p:spTree>
    <p:extLst>
      <p:ext uri="{BB962C8B-B14F-4D97-AF65-F5344CB8AC3E}">
        <p14:creationId xmlns:p14="http://schemas.microsoft.com/office/powerpoint/2010/main" val="1910856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239272935"/>
              </p:ext>
            </p:extLst>
          </p:nvPr>
        </p:nvGraphicFramePr>
        <p:xfrm>
          <a:off x="0" y="1"/>
          <a:ext cx="9143999" cy="638338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0" y="6487425"/>
            <a:ext cx="3796745" cy="276999"/>
          </a:xfrm>
          <a:prstGeom prst="rect">
            <a:avLst/>
          </a:prstGeom>
        </p:spPr>
        <p:txBody>
          <a:bodyPr wrap="none">
            <a:spAutoFit/>
          </a:bodyPr>
          <a:lstStyle/>
          <a:p>
            <a:r>
              <a:rPr lang="ru-RU" sz="1200" dirty="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Институт экономики и права </a:t>
            </a:r>
            <a:r>
              <a:rPr lang="en-US" sz="1200" dirty="0" smtClean="0">
                <a:solidFill>
                  <a:schemeClr val="bg1">
                    <a:lumMod val="50000"/>
                  </a:schemeClr>
                </a:solidFill>
              </a:rPr>
              <a:t>- http</a:t>
            </a:r>
            <a:r>
              <a:rPr lang="en-US" sz="1200" dirty="0">
                <a:solidFill>
                  <a:schemeClr val="bg1">
                    <a:lumMod val="50000"/>
                  </a:schemeClr>
                </a:solidFill>
              </a:rPr>
              <a:t>://be5.biz/</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109</a:t>
            </a:fld>
            <a:endParaRPr lang="ru-RU"/>
          </a:p>
        </p:txBody>
      </p:sp>
    </p:spTree>
    <p:extLst>
      <p:ext uri="{BB962C8B-B14F-4D97-AF65-F5344CB8AC3E}">
        <p14:creationId xmlns:p14="http://schemas.microsoft.com/office/powerpoint/2010/main" val="134127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133127305"/>
              </p:ext>
            </p:extLst>
          </p:nvPr>
        </p:nvGraphicFramePr>
        <p:xfrm>
          <a:off x="0" y="0"/>
          <a:ext cx="9144000" cy="628192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11</a:t>
            </a:fld>
            <a:endParaRPr lang="ru-RU"/>
          </a:p>
        </p:txBody>
      </p:sp>
    </p:spTree>
    <p:extLst>
      <p:ext uri="{BB962C8B-B14F-4D97-AF65-F5344CB8AC3E}">
        <p14:creationId xmlns:p14="http://schemas.microsoft.com/office/powerpoint/2010/main" val="40505810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ru-RU" sz="3200" b="1" dirty="0" smtClean="0">
                <a:latin typeface="+mn-lt"/>
              </a:rPr>
              <a:t>Федерация Малайзия</a:t>
            </a:r>
            <a:r>
              <a:rPr lang="en-US" sz="3200" b="1" dirty="0" smtClean="0">
                <a:latin typeface="+mn-lt"/>
              </a:rPr>
              <a:t> </a:t>
            </a:r>
            <a:r>
              <a:rPr lang="ru-RU" sz="3200" b="1" dirty="0" smtClean="0">
                <a:latin typeface="+mn-lt"/>
              </a:rPr>
              <a:t>16.09.1963 </a:t>
            </a:r>
            <a:r>
              <a:rPr lang="ru-RU" sz="3200" b="1" dirty="0">
                <a:latin typeface="+mn-lt"/>
              </a:rPr>
              <a:t>г.</a:t>
            </a:r>
            <a:r>
              <a:rPr lang="ru-RU" sz="3200" dirty="0">
                <a:latin typeface="+mn-lt"/>
              </a:rPr>
              <a:t/>
            </a:r>
            <a:br>
              <a:rPr lang="ru-RU" sz="3200" dirty="0">
                <a:latin typeface="+mn-lt"/>
              </a:rPr>
            </a:br>
            <a:r>
              <a:rPr lang="en-US" sz="3200" dirty="0" smtClean="0">
                <a:latin typeface="+mn-lt"/>
              </a:rPr>
              <a:t/>
            </a:r>
            <a:br>
              <a:rPr lang="en-US" sz="3200" dirty="0" smtClean="0">
                <a:latin typeface="+mn-lt"/>
              </a:rPr>
            </a:br>
            <a:r>
              <a:rPr lang="ru-RU" sz="3200" dirty="0" smtClean="0">
                <a:latin typeface="+mn-lt"/>
              </a:rPr>
              <a:t>Премьер-министры</a:t>
            </a:r>
            <a:r>
              <a:rPr lang="en-US" sz="3200" dirty="0" smtClean="0">
                <a:latin typeface="+mn-lt"/>
              </a:rPr>
              <a:t>:</a:t>
            </a:r>
            <a:endParaRPr lang="ru-RU" sz="3200" dirty="0">
              <a:latin typeface="+mn-lt"/>
            </a:endParaRPr>
          </a:p>
        </p:txBody>
      </p:sp>
      <p:sp>
        <p:nvSpPr>
          <p:cNvPr id="3" name="Объект 2"/>
          <p:cNvSpPr>
            <a:spLocks noGrp="1"/>
          </p:cNvSpPr>
          <p:nvPr>
            <p:ph idx="1"/>
          </p:nvPr>
        </p:nvSpPr>
        <p:spPr>
          <a:xfrm>
            <a:off x="628650" y="2121716"/>
            <a:ext cx="7886700" cy="3547564"/>
          </a:xfrm>
        </p:spPr>
        <p:txBody>
          <a:bodyPr>
            <a:normAutofit/>
          </a:bodyPr>
          <a:lstStyle/>
          <a:p>
            <a:r>
              <a:rPr lang="ru-RU" dirty="0" smtClean="0"/>
              <a:t>1963-1970 - </a:t>
            </a:r>
            <a:r>
              <a:rPr lang="ru-RU" dirty="0"/>
              <a:t>Абдул Рахман</a:t>
            </a:r>
          </a:p>
          <a:p>
            <a:r>
              <a:rPr lang="ru-RU" dirty="0" smtClean="0"/>
              <a:t>1970-1976 - </a:t>
            </a:r>
            <a:r>
              <a:rPr lang="ru-RU" dirty="0"/>
              <a:t>Абдул </a:t>
            </a:r>
            <a:r>
              <a:rPr lang="ru-RU" dirty="0" err="1"/>
              <a:t>Разак</a:t>
            </a:r>
            <a:endParaRPr lang="ru-RU" dirty="0"/>
          </a:p>
          <a:p>
            <a:r>
              <a:rPr lang="ru-RU" dirty="0" smtClean="0"/>
              <a:t>1976-1981 - </a:t>
            </a:r>
            <a:r>
              <a:rPr lang="ru-RU" dirty="0"/>
              <a:t>Хуссейн </a:t>
            </a:r>
            <a:r>
              <a:rPr lang="ru-RU" dirty="0" err="1"/>
              <a:t>Онн</a:t>
            </a:r>
            <a:endParaRPr lang="ru-RU" dirty="0"/>
          </a:p>
          <a:p>
            <a:r>
              <a:rPr lang="ru-RU" dirty="0" smtClean="0"/>
              <a:t>1981-2003 - </a:t>
            </a:r>
            <a:r>
              <a:rPr lang="ru-RU" dirty="0" err="1"/>
              <a:t>Махатхир</a:t>
            </a:r>
            <a:r>
              <a:rPr lang="ru-RU" dirty="0"/>
              <a:t> </a:t>
            </a:r>
            <a:r>
              <a:rPr lang="ru-RU" dirty="0" err="1"/>
              <a:t>Мохамад</a:t>
            </a:r>
            <a:endParaRPr lang="ru-RU" dirty="0"/>
          </a:p>
          <a:p>
            <a:r>
              <a:rPr lang="ru-RU" dirty="0" smtClean="0"/>
              <a:t>2003-2009 - </a:t>
            </a:r>
            <a:r>
              <a:rPr lang="ru-RU" dirty="0"/>
              <a:t>Абдулла Ахмад </a:t>
            </a:r>
            <a:r>
              <a:rPr lang="ru-RU" dirty="0" err="1"/>
              <a:t>Бадави</a:t>
            </a:r>
            <a:endParaRPr lang="ru-RU" dirty="0"/>
          </a:p>
          <a:p>
            <a:r>
              <a:rPr lang="ru-RU" dirty="0" smtClean="0"/>
              <a:t>2009-2018 - </a:t>
            </a:r>
            <a:r>
              <a:rPr lang="ru-RU" dirty="0" err="1"/>
              <a:t>Наджиб</a:t>
            </a:r>
            <a:r>
              <a:rPr lang="ru-RU" dirty="0"/>
              <a:t> Тун </a:t>
            </a:r>
            <a:r>
              <a:rPr lang="ru-RU" dirty="0" err="1"/>
              <a:t>Разак</a:t>
            </a:r>
            <a:endParaRPr lang="ru-RU" dirty="0"/>
          </a:p>
          <a:p>
            <a:r>
              <a:rPr lang="ru-RU" dirty="0" smtClean="0"/>
              <a:t>2018 </a:t>
            </a:r>
            <a:r>
              <a:rPr lang="ru-RU" dirty="0" err="1" smtClean="0"/>
              <a:t>Махатхир</a:t>
            </a:r>
            <a:r>
              <a:rPr lang="ru-RU" dirty="0" smtClean="0"/>
              <a:t> </a:t>
            </a:r>
            <a:r>
              <a:rPr lang="ru-RU" dirty="0" err="1"/>
              <a:t>Мохамад</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110</a:t>
            </a:fld>
            <a:endParaRPr lang="ru-RU"/>
          </a:p>
        </p:txBody>
      </p:sp>
    </p:spTree>
    <p:extLst>
      <p:ext uri="{BB962C8B-B14F-4D97-AF65-F5344CB8AC3E}">
        <p14:creationId xmlns:p14="http://schemas.microsoft.com/office/powerpoint/2010/main" val="17389202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b="1" dirty="0">
                <a:solidFill>
                  <a:prstClr val="black"/>
                </a:solidFill>
                <a:latin typeface="+mn-lt"/>
              </a:rPr>
              <a:t>МАХАТХИР МОХАМАД</a:t>
            </a:r>
            <a:endParaRPr lang="ru-RU" dirty="0">
              <a:latin typeface="+mn-lt"/>
            </a:endParaRPr>
          </a:p>
        </p:txBody>
      </p:sp>
      <p:sp>
        <p:nvSpPr>
          <p:cNvPr id="3" name="Объект 2"/>
          <p:cNvSpPr>
            <a:spLocks noGrp="1"/>
          </p:cNvSpPr>
          <p:nvPr>
            <p:ph idx="1"/>
          </p:nvPr>
        </p:nvSpPr>
        <p:spPr>
          <a:xfrm>
            <a:off x="628649" y="2005013"/>
            <a:ext cx="8079921" cy="4351338"/>
          </a:xfrm>
        </p:spPr>
        <p:txBody>
          <a:bodyPr/>
          <a:lstStyle/>
          <a:p>
            <a:pPr marL="0" indent="0">
              <a:buNone/>
            </a:pPr>
            <a:r>
              <a:rPr lang="ru-RU" dirty="0"/>
              <a:t>Премьер-министр Малайзии  1981-2003, 2018</a:t>
            </a:r>
          </a:p>
          <a:p>
            <a:pPr marL="0" indent="0">
              <a:buNone/>
            </a:pPr>
            <a:r>
              <a:rPr lang="ru-RU" dirty="0"/>
              <a:t>Из страны со слаборазвитой аграрной экономикой в одного из «азиатских тигров»</a:t>
            </a:r>
          </a:p>
          <a:p>
            <a:pPr marL="0" indent="0">
              <a:buNone/>
            </a:pPr>
            <a:r>
              <a:rPr lang="ru-RU" dirty="0"/>
              <a:t>Автор программы «Видение 2020». </a:t>
            </a:r>
            <a:endParaRPr lang="ru-RU" dirty="0" smtClean="0"/>
          </a:p>
          <a:p>
            <a:pPr marL="0" indent="0">
              <a:buNone/>
            </a:pPr>
            <a:r>
              <a:rPr lang="ru-RU" dirty="0" smtClean="0"/>
              <a:t>Достичь </a:t>
            </a:r>
            <a:r>
              <a:rPr lang="ru-RU" dirty="0"/>
              <a:t>международного уровня развития и применения информационных технологий к 2020 г.</a:t>
            </a:r>
          </a:p>
        </p:txBody>
      </p:sp>
      <p:sp>
        <p:nvSpPr>
          <p:cNvPr id="4" name="Номер слайда 3"/>
          <p:cNvSpPr>
            <a:spLocks noGrp="1"/>
          </p:cNvSpPr>
          <p:nvPr>
            <p:ph type="sldNum" sz="quarter" idx="12"/>
          </p:nvPr>
        </p:nvSpPr>
        <p:spPr/>
        <p:txBody>
          <a:bodyPr/>
          <a:lstStyle/>
          <a:p>
            <a:fld id="{64E69A2B-7C95-454D-81F9-393F419C4593}" type="slidenum">
              <a:rPr lang="ru-RU" smtClean="0"/>
              <a:t>111</a:t>
            </a:fld>
            <a:endParaRPr lang="ru-RU"/>
          </a:p>
        </p:txBody>
      </p:sp>
    </p:spTree>
    <p:extLst>
      <p:ext uri="{BB962C8B-B14F-4D97-AF65-F5344CB8AC3E}">
        <p14:creationId xmlns:p14="http://schemas.microsoft.com/office/powerpoint/2010/main" val="9729153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solidFill>
                  <a:prstClr val="black"/>
                </a:solidFill>
                <a:latin typeface="+mn-lt"/>
              </a:rPr>
              <a:t>1981-2003</a:t>
            </a:r>
            <a:r>
              <a:rPr lang="ru-RU" sz="3200" b="1" dirty="0">
                <a:solidFill>
                  <a:prstClr val="black"/>
                </a:solidFill>
                <a:latin typeface="+mn-lt"/>
              </a:rPr>
              <a:t> </a:t>
            </a:r>
            <a:r>
              <a:rPr lang="ru-RU" sz="3200" b="1" dirty="0" smtClean="0">
                <a:solidFill>
                  <a:prstClr val="black"/>
                </a:solidFill>
                <a:latin typeface="+mn-lt"/>
              </a:rPr>
              <a:t>МАХАТХИР МОХАМАД</a:t>
            </a:r>
            <a:br>
              <a:rPr lang="ru-RU" sz="3200" b="1" dirty="0" smtClean="0">
                <a:solidFill>
                  <a:prstClr val="black"/>
                </a:solidFill>
                <a:latin typeface="+mn-lt"/>
              </a:rPr>
            </a:br>
            <a:r>
              <a:rPr lang="ru-RU" sz="3200" b="1" dirty="0" smtClean="0">
                <a:solidFill>
                  <a:prstClr val="black"/>
                </a:solidFill>
                <a:latin typeface="+mn-lt"/>
              </a:rPr>
              <a:t>Анвар Ибрагим (министр финансов)</a:t>
            </a:r>
            <a:endParaRPr lang="ru-RU" b="1" dirty="0">
              <a:latin typeface="+mn-lt"/>
            </a:endParaRPr>
          </a:p>
        </p:txBody>
      </p:sp>
      <p:sp>
        <p:nvSpPr>
          <p:cNvPr id="3" name="Объект 2"/>
          <p:cNvSpPr>
            <a:spLocks noGrp="1"/>
          </p:cNvSpPr>
          <p:nvPr>
            <p:ph idx="1"/>
          </p:nvPr>
        </p:nvSpPr>
        <p:spPr>
          <a:xfrm>
            <a:off x="269966" y="1825625"/>
            <a:ext cx="8874034" cy="4351338"/>
          </a:xfrm>
        </p:spPr>
        <p:txBody>
          <a:bodyPr>
            <a:normAutofit/>
          </a:bodyPr>
          <a:lstStyle/>
          <a:p>
            <a:r>
              <a:rPr lang="ru-RU" dirty="0" smtClean="0"/>
              <a:t>Создали принципиально новую элиту</a:t>
            </a:r>
          </a:p>
          <a:p>
            <a:r>
              <a:rPr lang="ru-RU" dirty="0" smtClean="0"/>
              <a:t>Ключевой игрок на рынке персональных компьютеров</a:t>
            </a:r>
          </a:p>
          <a:p>
            <a:r>
              <a:rPr lang="ru-RU" dirty="0" err="1" smtClean="0"/>
              <a:t>Киберцентры</a:t>
            </a:r>
            <a:endParaRPr lang="ru-RU" dirty="0" smtClean="0"/>
          </a:p>
          <a:p>
            <a:r>
              <a:rPr lang="ru-RU" dirty="0" smtClean="0"/>
              <a:t>Средний класс</a:t>
            </a:r>
          </a:p>
          <a:p>
            <a:r>
              <a:rPr lang="ru-RU" dirty="0" smtClean="0"/>
              <a:t>Развитие гражданского общества</a:t>
            </a:r>
          </a:p>
          <a:p>
            <a:r>
              <a:rPr lang="ru-RU" dirty="0" smtClean="0"/>
              <a:t>Выравнивание развития регионов</a:t>
            </a:r>
          </a:p>
          <a:p>
            <a:r>
              <a:rPr lang="ru-RU" dirty="0" smtClean="0"/>
              <a:t>Эффективное использование </a:t>
            </a:r>
            <a:r>
              <a:rPr lang="ru-RU" dirty="0" err="1" smtClean="0"/>
              <a:t>госсредств</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112</a:t>
            </a:fld>
            <a:endParaRPr lang="ru-RU"/>
          </a:p>
        </p:txBody>
      </p:sp>
    </p:spTree>
    <p:extLst>
      <p:ext uri="{BB962C8B-B14F-4D97-AF65-F5344CB8AC3E}">
        <p14:creationId xmlns:p14="http://schemas.microsoft.com/office/powerpoint/2010/main" val="18884454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469" y="365126"/>
            <a:ext cx="8438605" cy="1325563"/>
          </a:xfrm>
        </p:spPr>
        <p:txBody>
          <a:bodyPr>
            <a:normAutofit/>
          </a:bodyPr>
          <a:lstStyle/>
          <a:p>
            <a:pPr algn="ctr"/>
            <a:r>
              <a:rPr lang="ru-RU" sz="3200" b="1" dirty="0" smtClean="0">
                <a:latin typeface="+mn-lt"/>
              </a:rPr>
              <a:t>1970. Новая экономическая политика (НЭП) 1970-1990</a:t>
            </a:r>
            <a:endParaRPr lang="ru-RU" sz="3200" b="1" dirty="0">
              <a:latin typeface="+mn-lt"/>
            </a:endParaRPr>
          </a:p>
        </p:txBody>
      </p:sp>
      <p:sp>
        <p:nvSpPr>
          <p:cNvPr id="3" name="Объект 2"/>
          <p:cNvSpPr>
            <a:spLocks noGrp="1"/>
          </p:cNvSpPr>
          <p:nvPr>
            <p:ph idx="1"/>
          </p:nvPr>
        </p:nvSpPr>
        <p:spPr>
          <a:xfrm>
            <a:off x="650421" y="2086882"/>
            <a:ext cx="7886700" cy="4351338"/>
          </a:xfrm>
        </p:spPr>
        <p:txBody>
          <a:bodyPr/>
          <a:lstStyle/>
          <a:p>
            <a:r>
              <a:rPr lang="ru-RU" dirty="0" smtClean="0"/>
              <a:t>Ликвидация этнической диспропорции</a:t>
            </a:r>
          </a:p>
          <a:p>
            <a:r>
              <a:rPr lang="ru-RU" dirty="0" err="1" smtClean="0"/>
              <a:t>Малайзийцы</a:t>
            </a:r>
            <a:r>
              <a:rPr lang="ru-RU" dirty="0" smtClean="0"/>
              <a:t>  владели 2,4% собственности</a:t>
            </a:r>
          </a:p>
          <a:p>
            <a:r>
              <a:rPr lang="ru-RU" dirty="0" smtClean="0"/>
              <a:t>1990 г. должны управлять не менее 30% промышленной и коммерческой деятельности страны</a:t>
            </a:r>
          </a:p>
          <a:p>
            <a:r>
              <a:rPr lang="ru-RU" dirty="0" smtClean="0"/>
              <a:t>Доля населения за чертой бедности должна составить 14%</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113</a:t>
            </a:fld>
            <a:endParaRPr lang="ru-RU"/>
          </a:p>
        </p:txBody>
      </p:sp>
    </p:spTree>
    <p:extLst>
      <p:ext uri="{BB962C8B-B14F-4D97-AF65-F5344CB8AC3E}">
        <p14:creationId xmlns:p14="http://schemas.microsoft.com/office/powerpoint/2010/main" val="19717940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Свободные экономические зоны</a:t>
            </a:r>
            <a:endParaRPr lang="ru-RU" sz="3200" b="1" dirty="0">
              <a:latin typeface="+mn-lt"/>
            </a:endParaRPr>
          </a:p>
        </p:txBody>
      </p:sp>
      <p:sp>
        <p:nvSpPr>
          <p:cNvPr id="3" name="Объект 2"/>
          <p:cNvSpPr>
            <a:spLocks noGrp="1"/>
          </p:cNvSpPr>
          <p:nvPr>
            <p:ph idx="1"/>
          </p:nvPr>
        </p:nvSpPr>
        <p:spPr>
          <a:xfrm>
            <a:off x="374469" y="2104300"/>
            <a:ext cx="8508274" cy="4351338"/>
          </a:xfrm>
        </p:spPr>
        <p:txBody>
          <a:bodyPr>
            <a:normAutofit/>
          </a:bodyPr>
          <a:lstStyle/>
          <a:p>
            <a:pPr marL="0" indent="0" algn="ctr">
              <a:buNone/>
            </a:pPr>
            <a:r>
              <a:rPr lang="ru-RU" sz="3200" dirty="0" smtClean="0"/>
              <a:t>Зона свободной торговли (1971) за пределами национальной таможенной территории (освобождение от импортных таможенных пошлин сроком на 5-10 лет от уплаты налога на прибыль, налоговый кредит)</a:t>
            </a:r>
            <a:endParaRPr lang="ru-RU" sz="3200" dirty="0"/>
          </a:p>
        </p:txBody>
      </p:sp>
      <p:sp>
        <p:nvSpPr>
          <p:cNvPr id="4" name="Номер слайда 3"/>
          <p:cNvSpPr>
            <a:spLocks noGrp="1"/>
          </p:cNvSpPr>
          <p:nvPr>
            <p:ph type="sldNum" sz="quarter" idx="12"/>
          </p:nvPr>
        </p:nvSpPr>
        <p:spPr/>
        <p:txBody>
          <a:bodyPr/>
          <a:lstStyle/>
          <a:p>
            <a:fld id="{64E69A2B-7C95-454D-81F9-393F419C4593}" type="slidenum">
              <a:rPr lang="ru-RU" smtClean="0"/>
              <a:t>114</a:t>
            </a:fld>
            <a:endParaRPr lang="ru-RU"/>
          </a:p>
        </p:txBody>
      </p:sp>
    </p:spTree>
    <p:extLst>
      <p:ext uri="{BB962C8B-B14F-4D97-AF65-F5344CB8AC3E}">
        <p14:creationId xmlns:p14="http://schemas.microsoft.com/office/powerpoint/2010/main" val="2368908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Закон о свободных зонах (1990)</a:t>
            </a:r>
            <a:endParaRPr lang="ru-RU" sz="3200" b="1" dirty="0">
              <a:latin typeface="+mn-lt"/>
            </a:endParaRPr>
          </a:p>
        </p:txBody>
      </p:sp>
      <p:sp>
        <p:nvSpPr>
          <p:cNvPr id="3" name="Объект 2"/>
          <p:cNvSpPr>
            <a:spLocks noGrp="1"/>
          </p:cNvSpPr>
          <p:nvPr>
            <p:ph idx="1"/>
          </p:nvPr>
        </p:nvSpPr>
        <p:spPr>
          <a:xfrm>
            <a:off x="550273" y="2295888"/>
            <a:ext cx="7886700" cy="4351338"/>
          </a:xfrm>
        </p:spPr>
        <p:txBody>
          <a:bodyPr/>
          <a:lstStyle/>
          <a:p>
            <a:r>
              <a:rPr lang="ru-RU" dirty="0" smtClean="0"/>
              <a:t>Минимальный таможенный контроль</a:t>
            </a:r>
          </a:p>
          <a:p>
            <a:r>
              <a:rPr lang="ru-RU" dirty="0" smtClean="0"/>
              <a:t>Главное требование к резиденту – не менее 80% произведенной продукции подлежит экспорту</a:t>
            </a:r>
          </a:p>
          <a:p>
            <a:r>
              <a:rPr lang="ru-RU" dirty="0" smtClean="0"/>
              <a:t>Пакет льгот на 10 лет</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115</a:t>
            </a:fld>
            <a:endParaRPr lang="ru-RU"/>
          </a:p>
        </p:txBody>
      </p:sp>
    </p:spTree>
    <p:extLst>
      <p:ext uri="{BB962C8B-B14F-4D97-AF65-F5344CB8AC3E}">
        <p14:creationId xmlns:p14="http://schemas.microsoft.com/office/powerpoint/2010/main" val="17144173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Малайзия </a:t>
            </a:r>
            <a:r>
              <a:rPr lang="ru-RU" sz="3200" b="1" dirty="0">
                <a:latin typeface="+mn-lt"/>
              </a:rPr>
              <a:t>1980-1990</a:t>
            </a:r>
          </a:p>
        </p:txBody>
      </p:sp>
      <p:sp>
        <p:nvSpPr>
          <p:cNvPr id="3" name="Объект 2"/>
          <p:cNvSpPr>
            <a:spLocks noGrp="1"/>
          </p:cNvSpPr>
          <p:nvPr>
            <p:ph idx="1"/>
          </p:nvPr>
        </p:nvSpPr>
        <p:spPr/>
        <p:txBody>
          <a:bodyPr/>
          <a:lstStyle/>
          <a:p>
            <a:pPr marL="0" indent="0">
              <a:buNone/>
            </a:pPr>
            <a:r>
              <a:rPr lang="ru-RU" dirty="0" smtClean="0"/>
              <a:t>Ежегодный темп роста 8%</a:t>
            </a:r>
          </a:p>
          <a:p>
            <a:pPr marL="0" indent="0">
              <a:buNone/>
            </a:pPr>
            <a:r>
              <a:rPr lang="ru-RU" dirty="0" smtClean="0"/>
              <a:t>Рост промышленности с 13% до 30%</a:t>
            </a:r>
          </a:p>
          <a:p>
            <a:pPr marL="0" indent="0">
              <a:buNone/>
            </a:pPr>
            <a:r>
              <a:rPr lang="ru-RU" dirty="0"/>
              <a:t>Добывающая промышленность и с/х с 42,7% до 8,0% </a:t>
            </a:r>
            <a:r>
              <a:rPr lang="ru-RU" dirty="0" smtClean="0"/>
              <a:t>ВВП</a:t>
            </a:r>
          </a:p>
          <a:p>
            <a:pPr marL="0" indent="0">
              <a:buNone/>
            </a:pPr>
            <a:r>
              <a:rPr lang="ru-RU" dirty="0"/>
              <a:t>Основной продукт производства – </a:t>
            </a:r>
            <a:r>
              <a:rPr lang="ru-RU" dirty="0" smtClean="0"/>
              <a:t>электроника</a:t>
            </a:r>
          </a:p>
          <a:p>
            <a:pPr marL="0" indent="0">
              <a:buNone/>
            </a:pPr>
            <a:r>
              <a:rPr lang="ru-RU" dirty="0"/>
              <a:t>Один из лидеров по экспорту электроники</a:t>
            </a:r>
          </a:p>
          <a:p>
            <a:pPr marL="0" indent="0">
              <a:buNone/>
            </a:pP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116</a:t>
            </a:fld>
            <a:endParaRPr lang="ru-RU"/>
          </a:p>
        </p:txBody>
      </p:sp>
    </p:spTree>
    <p:extLst>
      <p:ext uri="{BB962C8B-B14F-4D97-AF65-F5344CB8AC3E}">
        <p14:creationId xmlns:p14="http://schemas.microsoft.com/office/powerpoint/2010/main" val="13303459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rmAutofit/>
          </a:bodyPr>
          <a:lstStyle/>
          <a:p>
            <a:pPr algn="ctr"/>
            <a:r>
              <a:rPr lang="ru-RU" sz="3200" b="1" dirty="0" smtClean="0">
                <a:latin typeface="+mn-lt"/>
              </a:rPr>
              <a:t>Малайзия  1998 г. </a:t>
            </a:r>
            <a:br>
              <a:rPr lang="ru-RU" sz="3200" b="1" dirty="0" smtClean="0">
                <a:latin typeface="+mn-lt"/>
              </a:rPr>
            </a:br>
            <a:r>
              <a:rPr lang="ru-RU" sz="3200" b="1" dirty="0" smtClean="0">
                <a:latin typeface="+mn-lt"/>
              </a:rPr>
              <a:t>Модель экономического оздоровления</a:t>
            </a:r>
            <a:endParaRPr lang="ru-RU" sz="3200" b="1" dirty="0">
              <a:latin typeface="+mn-lt"/>
            </a:endParaRPr>
          </a:p>
        </p:txBody>
      </p:sp>
      <p:sp>
        <p:nvSpPr>
          <p:cNvPr id="3" name="Объект 2"/>
          <p:cNvSpPr>
            <a:spLocks noGrp="1"/>
          </p:cNvSpPr>
          <p:nvPr>
            <p:ph idx="1"/>
          </p:nvPr>
        </p:nvSpPr>
        <p:spPr>
          <a:xfrm>
            <a:off x="457200" y="2329582"/>
            <a:ext cx="8229600" cy="4209331"/>
          </a:xfrm>
        </p:spPr>
        <p:txBody>
          <a:bodyPr/>
          <a:lstStyle/>
          <a:p>
            <a:r>
              <a:rPr lang="ru-RU" dirty="0" smtClean="0"/>
              <a:t>Стимулирование внутреннего инвестиционного, потребительского спроса</a:t>
            </a:r>
          </a:p>
          <a:p>
            <a:r>
              <a:rPr lang="ru-RU" dirty="0" smtClean="0"/>
              <a:t>Ослабление кредитных ограничений, уменьшение налогов</a:t>
            </a:r>
          </a:p>
          <a:p>
            <a:r>
              <a:rPr lang="ru-RU" dirty="0" smtClean="0"/>
              <a:t>Усиление господдержки частного сектора</a:t>
            </a:r>
          </a:p>
          <a:p>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117</a:t>
            </a:fld>
            <a:endParaRPr lang="ru-RU"/>
          </a:p>
        </p:txBody>
      </p:sp>
    </p:spTree>
    <p:extLst>
      <p:ext uri="{BB962C8B-B14F-4D97-AF65-F5344CB8AC3E}">
        <p14:creationId xmlns:p14="http://schemas.microsoft.com/office/powerpoint/2010/main" val="10592916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Малайзия 2000 г.</a:t>
            </a:r>
            <a:endParaRPr lang="ru-RU" sz="3200" b="1" dirty="0">
              <a:latin typeface="+mn-lt"/>
            </a:endParaRPr>
          </a:p>
        </p:txBody>
      </p:sp>
      <p:sp>
        <p:nvSpPr>
          <p:cNvPr id="3" name="Объект 2"/>
          <p:cNvSpPr>
            <a:spLocks noGrp="1"/>
          </p:cNvSpPr>
          <p:nvPr>
            <p:ph idx="1"/>
          </p:nvPr>
        </p:nvSpPr>
        <p:spPr>
          <a:xfrm>
            <a:off x="628650" y="2187575"/>
            <a:ext cx="7886700" cy="4351338"/>
          </a:xfrm>
        </p:spPr>
        <p:txBody>
          <a:bodyPr/>
          <a:lstStyle/>
          <a:p>
            <a:pPr marL="0" indent="0">
              <a:buNone/>
            </a:pPr>
            <a:r>
              <a:rPr lang="ru-RU" dirty="0" smtClean="0"/>
              <a:t>33% обрабатывающая промышленность</a:t>
            </a:r>
          </a:p>
          <a:p>
            <a:pPr marL="0" indent="0">
              <a:buNone/>
            </a:pPr>
            <a:r>
              <a:rPr lang="ru-RU" dirty="0" smtClean="0"/>
              <a:t>40% электронная и электротехническая промышленность, ориентированная на экспорт</a:t>
            </a:r>
          </a:p>
          <a:p>
            <a:pPr marL="0" indent="0">
              <a:buNone/>
            </a:pPr>
            <a:r>
              <a:rPr lang="ru-RU" dirty="0" smtClean="0"/>
              <a:t>8% сельское хозяйство</a:t>
            </a:r>
          </a:p>
          <a:p>
            <a:pPr marL="0" indent="0">
              <a:buNone/>
            </a:pPr>
            <a:r>
              <a:rPr lang="ru-RU" dirty="0" smtClean="0"/>
              <a:t>7% добывающая промышленность</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118</a:t>
            </a:fld>
            <a:endParaRPr lang="ru-RU"/>
          </a:p>
        </p:txBody>
      </p:sp>
    </p:spTree>
    <p:extLst>
      <p:ext uri="{BB962C8B-B14F-4D97-AF65-F5344CB8AC3E}">
        <p14:creationId xmlns:p14="http://schemas.microsoft.com/office/powerpoint/2010/main" val="34986942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ctr"/>
            <a:r>
              <a:rPr lang="ru-RU" sz="3200" b="1" dirty="0" smtClean="0">
                <a:latin typeface="+mn-lt"/>
              </a:rPr>
              <a:t>Экономическая политика</a:t>
            </a:r>
            <a:endParaRPr lang="ru-RU" sz="3200" b="1" dirty="0">
              <a:latin typeface="+mn-lt"/>
            </a:endParaRPr>
          </a:p>
        </p:txBody>
      </p:sp>
      <p:sp>
        <p:nvSpPr>
          <p:cNvPr id="3" name="Объект 2"/>
          <p:cNvSpPr>
            <a:spLocks noGrp="1"/>
          </p:cNvSpPr>
          <p:nvPr>
            <p:ph idx="1"/>
          </p:nvPr>
        </p:nvSpPr>
        <p:spPr>
          <a:xfrm>
            <a:off x="457200" y="1867312"/>
            <a:ext cx="8229600" cy="4929411"/>
          </a:xfrm>
        </p:spPr>
        <p:txBody>
          <a:bodyPr/>
          <a:lstStyle/>
          <a:p>
            <a:r>
              <a:rPr lang="ru-RU" dirty="0" smtClean="0"/>
              <a:t>Приватизация предприятий госсектора (</a:t>
            </a:r>
            <a:r>
              <a:rPr lang="ru-RU" dirty="0" err="1" smtClean="0"/>
              <a:t>тэтчеризм</a:t>
            </a:r>
            <a:r>
              <a:rPr lang="ru-RU" dirty="0" smtClean="0"/>
              <a:t>)</a:t>
            </a:r>
          </a:p>
          <a:p>
            <a:r>
              <a:rPr lang="ru-RU" dirty="0" smtClean="0"/>
              <a:t>Развитие инновационной экономики</a:t>
            </a:r>
          </a:p>
          <a:p>
            <a:r>
              <a:rPr lang="ru-RU" dirty="0" smtClean="0"/>
              <a:t>Свободные экономические зоны</a:t>
            </a:r>
          </a:p>
          <a:p>
            <a:r>
              <a:rPr lang="ru-RU" dirty="0" smtClean="0"/>
              <a:t>Развитие гражданского общества</a:t>
            </a:r>
          </a:p>
          <a:p>
            <a:r>
              <a:rPr lang="ru-RU" dirty="0" smtClean="0"/>
              <a:t>Глобализация и исламская банковская система</a:t>
            </a:r>
          </a:p>
          <a:p>
            <a:r>
              <a:rPr lang="ru-RU" dirty="0" smtClean="0"/>
              <a:t>Противодействие коррупции</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119</a:t>
            </a:fld>
            <a:endParaRPr lang="ru-RU"/>
          </a:p>
        </p:txBody>
      </p:sp>
    </p:spTree>
    <p:extLst>
      <p:ext uri="{BB962C8B-B14F-4D97-AF65-F5344CB8AC3E}">
        <p14:creationId xmlns:p14="http://schemas.microsoft.com/office/powerpoint/2010/main" val="2816284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01357"/>
            <a:ext cx="7886700" cy="549274"/>
          </a:xfrm>
        </p:spPr>
        <p:txBody>
          <a:bodyPr>
            <a:normAutofit/>
          </a:bodyPr>
          <a:lstStyle/>
          <a:p>
            <a:pPr algn="ctr"/>
            <a:r>
              <a:rPr lang="ru-RU" sz="2000" b="1" dirty="0">
                <a:latin typeface="+mn-lt"/>
              </a:rPr>
              <a:t>Карта убыли-прироста населения регионов России в 2018 году</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118"/>
            <a:ext cx="9144000" cy="4957763"/>
          </a:xfrm>
          <a:prstGeom prst="rect">
            <a:avLst/>
          </a:prstGeom>
        </p:spPr>
      </p:pic>
      <p:sp>
        <p:nvSpPr>
          <p:cNvPr id="5" name="TextBox 4"/>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cxnSp>
        <p:nvCxnSpPr>
          <p:cNvPr id="6" name="Прямая соединительная линия 5"/>
          <p:cNvCxnSpPr/>
          <p:nvPr/>
        </p:nvCxnSpPr>
        <p:spPr>
          <a:xfrm>
            <a:off x="840176" y="5209384"/>
            <a:ext cx="159284" cy="73535"/>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0295" y="5144419"/>
            <a:ext cx="766557" cy="276999"/>
          </a:xfrm>
          <a:prstGeom prst="rect">
            <a:avLst/>
          </a:prstGeom>
          <a:noFill/>
        </p:spPr>
        <p:txBody>
          <a:bodyPr wrap="none" rtlCol="0">
            <a:spAutoFit/>
          </a:bodyPr>
          <a:lstStyle/>
          <a:p>
            <a:r>
              <a:rPr lang="ru-RU" sz="1200" dirty="0" smtClean="0"/>
              <a:t>Дагестан</a:t>
            </a:r>
            <a:endParaRPr lang="ru-RU" sz="1200" dirty="0"/>
          </a:p>
        </p:txBody>
      </p:sp>
      <p:cxnSp>
        <p:nvCxnSpPr>
          <p:cNvPr id="12" name="Прямая соединительная линия 11"/>
          <p:cNvCxnSpPr/>
          <p:nvPr/>
        </p:nvCxnSpPr>
        <p:spPr>
          <a:xfrm>
            <a:off x="669372" y="5158829"/>
            <a:ext cx="280923" cy="3920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1827" y="5479197"/>
            <a:ext cx="574196" cy="276999"/>
          </a:xfrm>
          <a:prstGeom prst="rect">
            <a:avLst/>
          </a:prstGeom>
          <a:noFill/>
        </p:spPr>
        <p:txBody>
          <a:bodyPr wrap="none" rtlCol="0">
            <a:spAutoFit/>
          </a:bodyPr>
          <a:lstStyle/>
          <a:p>
            <a:r>
              <a:rPr lang="ru-RU" sz="1200" dirty="0" smtClean="0"/>
              <a:t>Чечня</a:t>
            </a:r>
            <a:endParaRPr lang="ru-RU" sz="1200" dirty="0"/>
          </a:p>
        </p:txBody>
      </p:sp>
      <p:cxnSp>
        <p:nvCxnSpPr>
          <p:cNvPr id="19" name="Прямая соединительная линия 18"/>
          <p:cNvCxnSpPr>
            <a:endCxn id="21" idx="0"/>
          </p:cNvCxnSpPr>
          <p:nvPr/>
        </p:nvCxnSpPr>
        <p:spPr>
          <a:xfrm flipH="1">
            <a:off x="446309" y="5144419"/>
            <a:ext cx="166394" cy="63329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5777715"/>
            <a:ext cx="892617" cy="276999"/>
          </a:xfrm>
          <a:prstGeom prst="rect">
            <a:avLst/>
          </a:prstGeom>
          <a:noFill/>
        </p:spPr>
        <p:txBody>
          <a:bodyPr wrap="none" rtlCol="0">
            <a:spAutoFit/>
          </a:bodyPr>
          <a:lstStyle/>
          <a:p>
            <a:r>
              <a:rPr lang="ru-RU" sz="1200" dirty="0" smtClean="0"/>
              <a:t>Ингушетия</a:t>
            </a:r>
            <a:endParaRPr lang="ru-RU" sz="1200" dirty="0"/>
          </a:p>
        </p:txBody>
      </p:sp>
      <p:cxnSp>
        <p:nvCxnSpPr>
          <p:cNvPr id="27" name="Прямая соединительная линия 26"/>
          <p:cNvCxnSpPr/>
          <p:nvPr/>
        </p:nvCxnSpPr>
        <p:spPr>
          <a:xfrm>
            <a:off x="4885660" y="5756196"/>
            <a:ext cx="101010" cy="232524"/>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51744" y="5924928"/>
            <a:ext cx="1288430" cy="276999"/>
          </a:xfrm>
          <a:prstGeom prst="rect">
            <a:avLst/>
          </a:prstGeom>
          <a:noFill/>
        </p:spPr>
        <p:txBody>
          <a:bodyPr wrap="none" rtlCol="0">
            <a:spAutoFit/>
          </a:bodyPr>
          <a:lstStyle/>
          <a:p>
            <a:r>
              <a:rPr lang="ru-RU" sz="1200" dirty="0" smtClean="0"/>
              <a:t>Республика Тыва</a:t>
            </a:r>
            <a:endParaRPr lang="ru-RU" sz="1200" dirty="0"/>
          </a:p>
        </p:txBody>
      </p:sp>
      <p:cxnSp>
        <p:nvCxnSpPr>
          <p:cNvPr id="31" name="Прямая соединительная линия 30"/>
          <p:cNvCxnSpPr/>
          <p:nvPr/>
        </p:nvCxnSpPr>
        <p:spPr>
          <a:xfrm flipH="1">
            <a:off x="3657600" y="5756196"/>
            <a:ext cx="409353" cy="16873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00579" y="5872458"/>
            <a:ext cx="1358770" cy="276999"/>
          </a:xfrm>
          <a:prstGeom prst="rect">
            <a:avLst/>
          </a:prstGeom>
          <a:noFill/>
        </p:spPr>
        <p:txBody>
          <a:bodyPr wrap="none" rtlCol="0">
            <a:spAutoFit/>
          </a:bodyPr>
          <a:lstStyle/>
          <a:p>
            <a:r>
              <a:rPr lang="ru-RU" sz="1200" dirty="0" smtClean="0"/>
              <a:t>Республика Алтай</a:t>
            </a:r>
            <a:endParaRPr lang="ru-RU" sz="1200" dirty="0"/>
          </a:p>
        </p:txBody>
      </p:sp>
      <p:cxnSp>
        <p:nvCxnSpPr>
          <p:cNvPr id="35" name="Прямая соединительная линия 34"/>
          <p:cNvCxnSpPr/>
          <p:nvPr/>
        </p:nvCxnSpPr>
        <p:spPr>
          <a:xfrm flipH="1" flipV="1">
            <a:off x="2753833" y="2333847"/>
            <a:ext cx="53162" cy="67516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371061" y="2056848"/>
            <a:ext cx="1062663" cy="276999"/>
          </a:xfrm>
          <a:prstGeom prst="rect">
            <a:avLst/>
          </a:prstGeom>
          <a:noFill/>
        </p:spPr>
        <p:txBody>
          <a:bodyPr wrap="none" rtlCol="0">
            <a:spAutoFit/>
          </a:bodyPr>
          <a:lstStyle/>
          <a:p>
            <a:r>
              <a:rPr lang="ru-RU" sz="1200" dirty="0" smtClean="0"/>
              <a:t>Ненецкий АО</a:t>
            </a:r>
            <a:endParaRPr lang="ru-RU" sz="1200" dirty="0"/>
          </a:p>
        </p:txBody>
      </p:sp>
      <p:cxnSp>
        <p:nvCxnSpPr>
          <p:cNvPr id="38" name="Прямая соединительная линия 37"/>
          <p:cNvCxnSpPr>
            <a:endCxn id="39" idx="0"/>
          </p:cNvCxnSpPr>
          <p:nvPr/>
        </p:nvCxnSpPr>
        <p:spPr>
          <a:xfrm flipH="1">
            <a:off x="2397521" y="4141381"/>
            <a:ext cx="760349" cy="133781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560016" y="5479197"/>
            <a:ext cx="1675010" cy="276999"/>
          </a:xfrm>
          <a:prstGeom prst="rect">
            <a:avLst/>
          </a:prstGeom>
          <a:noFill/>
        </p:spPr>
        <p:txBody>
          <a:bodyPr wrap="none" rtlCol="0">
            <a:spAutoFit/>
          </a:bodyPr>
          <a:lstStyle/>
          <a:p>
            <a:r>
              <a:rPr lang="ru-RU" sz="1200" dirty="0" smtClean="0"/>
              <a:t>Ханты-Мансийский АО</a:t>
            </a:r>
            <a:endParaRPr lang="ru-RU" sz="1200" dirty="0"/>
          </a:p>
        </p:txBody>
      </p:sp>
      <p:cxnSp>
        <p:nvCxnSpPr>
          <p:cNvPr id="41" name="Прямая соединительная линия 40"/>
          <p:cNvCxnSpPr/>
          <p:nvPr/>
        </p:nvCxnSpPr>
        <p:spPr>
          <a:xfrm flipH="1" flipV="1">
            <a:off x="5730949" y="2195347"/>
            <a:ext cx="209225" cy="813667"/>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103628" y="1942878"/>
            <a:ext cx="1051378" cy="276999"/>
          </a:xfrm>
          <a:prstGeom prst="rect">
            <a:avLst/>
          </a:prstGeom>
          <a:noFill/>
        </p:spPr>
        <p:txBody>
          <a:bodyPr wrap="none" rtlCol="0">
            <a:spAutoFit/>
          </a:bodyPr>
          <a:lstStyle/>
          <a:p>
            <a:r>
              <a:rPr lang="ru-RU" sz="1200" dirty="0" smtClean="0"/>
              <a:t>Саха (Якутия)</a:t>
            </a:r>
            <a:endParaRPr lang="ru-RU" sz="1200" dirty="0"/>
          </a:p>
        </p:txBody>
      </p:sp>
      <p:cxnSp>
        <p:nvCxnSpPr>
          <p:cNvPr id="44" name="Прямая соединительная линия 43"/>
          <p:cNvCxnSpPr/>
          <p:nvPr/>
        </p:nvCxnSpPr>
        <p:spPr>
          <a:xfrm flipH="1" flipV="1">
            <a:off x="892617" y="2732567"/>
            <a:ext cx="308862" cy="87187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51017" y="2490991"/>
            <a:ext cx="683200" cy="276999"/>
          </a:xfrm>
          <a:prstGeom prst="rect">
            <a:avLst/>
          </a:prstGeom>
          <a:noFill/>
        </p:spPr>
        <p:txBody>
          <a:bodyPr wrap="none" rtlCol="0">
            <a:spAutoFit/>
          </a:bodyPr>
          <a:lstStyle/>
          <a:p>
            <a:r>
              <a:rPr lang="ru-RU" sz="1200" dirty="0" smtClean="0"/>
              <a:t>Москва</a:t>
            </a:r>
            <a:endParaRPr lang="ru-RU" sz="1200" dirty="0"/>
          </a:p>
        </p:txBody>
      </p:sp>
      <p:cxnSp>
        <p:nvCxnSpPr>
          <p:cNvPr id="50" name="Прямая соединительная линия 49"/>
          <p:cNvCxnSpPr/>
          <p:nvPr/>
        </p:nvCxnSpPr>
        <p:spPr>
          <a:xfrm flipH="1">
            <a:off x="2902392" y="4606834"/>
            <a:ext cx="255478" cy="537585"/>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158585" y="5120488"/>
            <a:ext cx="1450910" cy="276999"/>
          </a:xfrm>
          <a:prstGeom prst="rect">
            <a:avLst/>
          </a:prstGeom>
          <a:noFill/>
        </p:spPr>
        <p:txBody>
          <a:bodyPr wrap="none" rtlCol="0">
            <a:spAutoFit/>
          </a:bodyPr>
          <a:lstStyle/>
          <a:p>
            <a:r>
              <a:rPr lang="ru-RU" sz="1200" dirty="0" smtClean="0"/>
              <a:t>Тюменская </a:t>
            </a:r>
            <a:r>
              <a:rPr lang="ru-RU" sz="1200" dirty="0"/>
              <a:t>область</a:t>
            </a:r>
          </a:p>
        </p:txBody>
      </p:sp>
      <p:cxnSp>
        <p:nvCxnSpPr>
          <p:cNvPr id="53" name="Прямая соединительная линия 52"/>
          <p:cNvCxnSpPr/>
          <p:nvPr/>
        </p:nvCxnSpPr>
        <p:spPr>
          <a:xfrm flipH="1" flipV="1">
            <a:off x="3729671" y="2732567"/>
            <a:ext cx="32432" cy="34156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300781" y="2465143"/>
            <a:ext cx="1532343" cy="276999"/>
          </a:xfrm>
          <a:prstGeom prst="rect">
            <a:avLst/>
          </a:prstGeom>
          <a:noFill/>
        </p:spPr>
        <p:txBody>
          <a:bodyPr wrap="none" rtlCol="0">
            <a:spAutoFit/>
          </a:bodyPr>
          <a:lstStyle/>
          <a:p>
            <a:r>
              <a:rPr lang="ru-RU" sz="1200" dirty="0" smtClean="0"/>
              <a:t>Ямало-Ненецкий АО</a:t>
            </a:r>
            <a:endParaRPr lang="ru-RU" sz="1200" dirty="0"/>
          </a:p>
        </p:txBody>
      </p:sp>
      <p:sp>
        <p:nvSpPr>
          <p:cNvPr id="3" name="Номер слайда 2"/>
          <p:cNvSpPr>
            <a:spLocks noGrp="1"/>
          </p:cNvSpPr>
          <p:nvPr>
            <p:ph type="sldNum" sz="quarter" idx="12"/>
          </p:nvPr>
        </p:nvSpPr>
        <p:spPr/>
        <p:txBody>
          <a:bodyPr/>
          <a:lstStyle/>
          <a:p>
            <a:fld id="{64E69A2B-7C95-454D-81F9-393F419C4593}" type="slidenum">
              <a:rPr lang="ru-RU" smtClean="0"/>
              <a:t>12</a:t>
            </a:fld>
            <a:endParaRPr lang="ru-RU"/>
          </a:p>
        </p:txBody>
      </p:sp>
    </p:spTree>
    <p:extLst>
      <p:ext uri="{BB962C8B-B14F-4D97-AF65-F5344CB8AC3E}">
        <p14:creationId xmlns:p14="http://schemas.microsoft.com/office/powerpoint/2010/main" val="16954644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b="1" dirty="0">
                <a:solidFill>
                  <a:prstClr val="black"/>
                </a:solidFill>
                <a:latin typeface="+mn-lt"/>
              </a:rPr>
              <a:t>Исламские банки</a:t>
            </a:r>
            <a:endParaRPr lang="ru-RU" dirty="0">
              <a:latin typeface="+mn-lt"/>
            </a:endParaRPr>
          </a:p>
        </p:txBody>
      </p:sp>
      <p:sp>
        <p:nvSpPr>
          <p:cNvPr id="3" name="Объект 2"/>
          <p:cNvSpPr>
            <a:spLocks noGrp="1"/>
          </p:cNvSpPr>
          <p:nvPr>
            <p:ph idx="1"/>
          </p:nvPr>
        </p:nvSpPr>
        <p:spPr>
          <a:xfrm>
            <a:off x="628650" y="2187575"/>
            <a:ext cx="7886700" cy="4351338"/>
          </a:xfrm>
        </p:spPr>
        <p:txBody>
          <a:bodyPr/>
          <a:lstStyle/>
          <a:p>
            <a:r>
              <a:rPr lang="ru-RU" dirty="0" smtClean="0"/>
              <a:t>В 1983 г. Первый в мире закон об исламских банках</a:t>
            </a:r>
          </a:p>
          <a:p>
            <a:r>
              <a:rPr lang="ru-RU" dirty="0" smtClean="0"/>
              <a:t>Правила функционирования исламских банков</a:t>
            </a:r>
          </a:p>
          <a:p>
            <a:r>
              <a:rPr lang="ru-RU" dirty="0" smtClean="0"/>
              <a:t>Двухкомпонентная финансовая система</a:t>
            </a:r>
          </a:p>
          <a:p>
            <a:r>
              <a:rPr lang="ru-RU" dirty="0" smtClean="0"/>
              <a:t>Закон об инвестициях</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120</a:t>
            </a:fld>
            <a:endParaRPr lang="ru-RU"/>
          </a:p>
        </p:txBody>
      </p:sp>
    </p:spTree>
    <p:extLst>
      <p:ext uri="{BB962C8B-B14F-4D97-AF65-F5344CB8AC3E}">
        <p14:creationId xmlns:p14="http://schemas.microsoft.com/office/powerpoint/2010/main" val="27756807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pPr algn="ctr"/>
            <a:r>
              <a:rPr lang="ru-RU" sz="3200" b="1" dirty="0" smtClean="0">
                <a:latin typeface="+mn-lt"/>
              </a:rPr>
              <a:t>Исламские банки</a:t>
            </a:r>
            <a:endParaRPr lang="ru-RU" sz="3200" b="1" dirty="0">
              <a:latin typeface="+mn-lt"/>
            </a:endParaRPr>
          </a:p>
        </p:txBody>
      </p:sp>
      <p:sp>
        <p:nvSpPr>
          <p:cNvPr id="3" name="Объект 2"/>
          <p:cNvSpPr>
            <a:spLocks noGrp="1"/>
          </p:cNvSpPr>
          <p:nvPr>
            <p:ph idx="1"/>
          </p:nvPr>
        </p:nvSpPr>
        <p:spPr>
          <a:xfrm>
            <a:off x="457200" y="1773858"/>
            <a:ext cx="8564880" cy="4857403"/>
          </a:xfrm>
        </p:spPr>
        <p:txBody>
          <a:bodyPr/>
          <a:lstStyle/>
          <a:p>
            <a:r>
              <a:rPr lang="ru-RU" dirty="0" smtClean="0"/>
              <a:t>морально-этические принципы (в духе общечеловеческих ценностей в противовес приоритету доходов без учета морали)</a:t>
            </a:r>
          </a:p>
          <a:p>
            <a:r>
              <a:rPr lang="ru-RU" dirty="0" smtClean="0"/>
              <a:t>принципы шариата, развитие через совершенствование экономики всего общества</a:t>
            </a:r>
          </a:p>
          <a:p>
            <a:r>
              <a:rPr lang="ru-RU" dirty="0" smtClean="0"/>
              <a:t>предоставление кредитов без их оплаты до самого момента получения доходов от полученного кредита</a:t>
            </a:r>
          </a:p>
          <a:p>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121</a:t>
            </a:fld>
            <a:endParaRPr lang="ru-RU"/>
          </a:p>
        </p:txBody>
      </p:sp>
    </p:spTree>
    <p:extLst>
      <p:ext uri="{BB962C8B-B14F-4D97-AF65-F5344CB8AC3E}">
        <p14:creationId xmlns:p14="http://schemas.microsoft.com/office/powerpoint/2010/main" val="29426420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Исламские правила, обязательные в банковской сфере</a:t>
            </a:r>
            <a:endParaRPr lang="ru-RU" sz="3200" b="1" dirty="0">
              <a:latin typeface="+mn-lt"/>
            </a:endParaRPr>
          </a:p>
        </p:txBody>
      </p:sp>
      <p:sp>
        <p:nvSpPr>
          <p:cNvPr id="3" name="Объект 2"/>
          <p:cNvSpPr>
            <a:spLocks noGrp="1"/>
          </p:cNvSpPr>
          <p:nvPr>
            <p:ph idx="1"/>
          </p:nvPr>
        </p:nvSpPr>
        <p:spPr/>
        <p:txBody>
          <a:bodyPr>
            <a:normAutofit lnSpcReduction="10000"/>
          </a:bodyPr>
          <a:lstStyle/>
          <a:p>
            <a:r>
              <a:rPr lang="ru-RU" dirty="0"/>
              <a:t>Надежность, четкость, ответственное хранение</a:t>
            </a:r>
          </a:p>
          <a:p>
            <a:r>
              <a:rPr lang="ru-RU" dirty="0"/>
              <a:t>Взаимное представление гарантии. Солидарность и взаимопонимание, поддержка друг друга</a:t>
            </a:r>
          </a:p>
          <a:p>
            <a:r>
              <a:rPr lang="ru-RU" dirty="0"/>
              <a:t>Приобретает актив, продает клиенту с отсрочкой </a:t>
            </a:r>
            <a:r>
              <a:rPr lang="ru-RU" dirty="0" smtClean="0"/>
              <a:t>платежа</a:t>
            </a:r>
          </a:p>
          <a:p>
            <a:r>
              <a:rPr lang="ru-RU" dirty="0" smtClean="0"/>
              <a:t>Убытки несет владелец капитала</a:t>
            </a:r>
            <a:endParaRPr lang="ru-RU" dirty="0"/>
          </a:p>
          <a:p>
            <a:r>
              <a:rPr lang="ru-RU" dirty="0"/>
              <a:t>Партнерство, соучастие</a:t>
            </a:r>
          </a:p>
          <a:p>
            <a:r>
              <a:rPr lang="ru-RU" dirty="0"/>
              <a:t>Беспроцентный заем</a:t>
            </a:r>
          </a:p>
          <a:p>
            <a:r>
              <a:rPr lang="ru-RU" dirty="0"/>
              <a:t>Гарантия возврата суммы вклада</a:t>
            </a:r>
          </a:p>
          <a:p>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122</a:t>
            </a:fld>
            <a:endParaRPr lang="ru-RU"/>
          </a:p>
        </p:txBody>
      </p:sp>
    </p:spTree>
    <p:extLst>
      <p:ext uri="{BB962C8B-B14F-4D97-AF65-F5344CB8AC3E}">
        <p14:creationId xmlns:p14="http://schemas.microsoft.com/office/powerpoint/2010/main" val="41380983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784405"/>
          </a:xfrm>
        </p:spPr>
        <p:txBody>
          <a:bodyPr>
            <a:normAutofit/>
          </a:bodyPr>
          <a:lstStyle/>
          <a:p>
            <a:pPr algn="ctr"/>
            <a:r>
              <a:rPr lang="ru-RU" sz="3200" b="1" dirty="0" smtClean="0">
                <a:latin typeface="+mn-lt"/>
              </a:rPr>
              <a:t>Факторы роста экономики</a:t>
            </a:r>
            <a:endParaRPr lang="ru-RU" sz="3200" b="1" dirty="0">
              <a:latin typeface="+mn-lt"/>
            </a:endParaRPr>
          </a:p>
        </p:txBody>
      </p:sp>
      <p:sp>
        <p:nvSpPr>
          <p:cNvPr id="3" name="Объект 2"/>
          <p:cNvSpPr>
            <a:spLocks noGrp="1"/>
          </p:cNvSpPr>
          <p:nvPr>
            <p:ph idx="1"/>
          </p:nvPr>
        </p:nvSpPr>
        <p:spPr/>
        <p:txBody>
          <a:bodyPr/>
          <a:lstStyle/>
          <a:p>
            <a:r>
              <a:rPr lang="ru-RU" dirty="0" smtClean="0"/>
              <a:t>Внешняя торговля</a:t>
            </a:r>
          </a:p>
          <a:p>
            <a:r>
              <a:rPr lang="ru-RU" dirty="0" smtClean="0"/>
              <a:t>Прямые иностранные инвестиции</a:t>
            </a:r>
          </a:p>
          <a:p>
            <a:r>
              <a:rPr lang="ru-RU" dirty="0" smtClean="0"/>
              <a:t>Высококвалифицированные кадры</a:t>
            </a:r>
          </a:p>
          <a:p>
            <a:r>
              <a:rPr lang="ru-RU" dirty="0" smtClean="0"/>
              <a:t>Привлечение японских специалистов, вышедших на пенсию</a:t>
            </a:r>
          </a:p>
          <a:p>
            <a:r>
              <a:rPr lang="ru-RU" dirty="0" smtClean="0"/>
              <a:t>АСЕАН</a:t>
            </a:r>
          </a:p>
          <a:p>
            <a:r>
              <a:rPr lang="ru-RU" dirty="0" smtClean="0"/>
              <a:t>Свободные экономические законы</a:t>
            </a:r>
          </a:p>
          <a:p>
            <a:pPr>
              <a:buFontTx/>
              <a:buChar char="-"/>
            </a:pP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123</a:t>
            </a:fld>
            <a:endParaRPr lang="ru-RU"/>
          </a:p>
        </p:txBody>
      </p:sp>
    </p:spTree>
    <p:extLst>
      <p:ext uri="{BB962C8B-B14F-4D97-AF65-F5344CB8AC3E}">
        <p14:creationId xmlns:p14="http://schemas.microsoft.com/office/powerpoint/2010/main" val="18421115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7511"/>
          </a:xfrm>
        </p:spPr>
        <p:txBody>
          <a:bodyPr/>
          <a:lstStyle/>
          <a:p>
            <a:pPr algn="ctr"/>
            <a:r>
              <a:rPr lang="ru-RU" sz="3200" b="1" dirty="0">
                <a:solidFill>
                  <a:prstClr val="black"/>
                </a:solidFill>
                <a:latin typeface="+mn-lt"/>
              </a:rPr>
              <a:t>Факторы роста экономики</a:t>
            </a:r>
            <a:endParaRPr lang="ru-RU" dirty="0">
              <a:latin typeface="+mn-lt"/>
            </a:endParaRPr>
          </a:p>
        </p:txBody>
      </p:sp>
      <p:sp>
        <p:nvSpPr>
          <p:cNvPr id="3" name="Объект 2"/>
          <p:cNvSpPr>
            <a:spLocks noGrp="1"/>
          </p:cNvSpPr>
          <p:nvPr>
            <p:ph idx="1"/>
          </p:nvPr>
        </p:nvSpPr>
        <p:spPr>
          <a:xfrm>
            <a:off x="457200" y="1268760"/>
            <a:ext cx="8229600" cy="4857403"/>
          </a:xfrm>
        </p:spPr>
        <p:txBody>
          <a:bodyPr>
            <a:normAutofit lnSpcReduction="10000"/>
          </a:bodyPr>
          <a:lstStyle/>
          <a:p>
            <a:pPr marL="0" indent="0">
              <a:buNone/>
            </a:pPr>
            <a:r>
              <a:rPr lang="ru-RU" dirty="0" smtClean="0"/>
              <a:t>2010 г. – высокотехнологичная продукция, 56% в промышленном экспорте</a:t>
            </a:r>
          </a:p>
          <a:p>
            <a:pPr marL="0" indent="0">
              <a:buNone/>
            </a:pPr>
            <a:r>
              <a:rPr lang="ru-RU" dirty="0" smtClean="0"/>
              <a:t>С 2000 по 2005 г. доля МСП в ВВП – 2,2%, 29%</a:t>
            </a:r>
          </a:p>
          <a:p>
            <a:pPr marL="0" indent="0">
              <a:buNone/>
            </a:pPr>
            <a:r>
              <a:rPr lang="ru-RU" dirty="0" smtClean="0"/>
              <a:t>С 2005 по 2009 г. </a:t>
            </a:r>
            <a:r>
              <a:rPr lang="ru-RU" dirty="0"/>
              <a:t>доля МСП в ВВП </a:t>
            </a:r>
            <a:r>
              <a:rPr lang="ru-RU" dirty="0" smtClean="0"/>
              <a:t>– 31,2%</a:t>
            </a:r>
          </a:p>
          <a:p>
            <a:pPr marL="0" indent="0">
              <a:buNone/>
            </a:pPr>
            <a:r>
              <a:rPr lang="ru-RU" dirty="0" smtClean="0"/>
              <a:t>(реализация государственных программ)</a:t>
            </a:r>
          </a:p>
          <a:p>
            <a:pPr marL="0" indent="0">
              <a:buNone/>
            </a:pPr>
            <a:r>
              <a:rPr lang="ru-RU" dirty="0" smtClean="0"/>
              <a:t>В 2005 г.</a:t>
            </a:r>
          </a:p>
          <a:p>
            <a:pPr marL="0" indent="0">
              <a:buNone/>
            </a:pPr>
            <a:r>
              <a:rPr lang="ru-RU" dirty="0" smtClean="0"/>
              <a:t>87% от числа всех предприятий в сфере услуг (474706)</a:t>
            </a:r>
          </a:p>
          <a:p>
            <a:pPr marL="0" indent="0">
              <a:buNone/>
            </a:pPr>
            <a:r>
              <a:rPr lang="ru-RU" dirty="0" smtClean="0"/>
              <a:t>7% МСП (39373) предприятий в производственном секторе</a:t>
            </a:r>
          </a:p>
          <a:p>
            <a:pPr marL="0" indent="0">
              <a:buNone/>
            </a:pPr>
            <a:r>
              <a:rPr lang="ru-RU" dirty="0" smtClean="0"/>
              <a:t>6% МСП (34188) в сельском хозяйстве</a:t>
            </a:r>
          </a:p>
          <a:p>
            <a:pPr marL="0" indent="0">
              <a:buNone/>
            </a:pP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124</a:t>
            </a:fld>
            <a:endParaRPr lang="ru-RU"/>
          </a:p>
        </p:txBody>
      </p:sp>
    </p:spTree>
    <p:extLst>
      <p:ext uri="{BB962C8B-B14F-4D97-AF65-F5344CB8AC3E}">
        <p14:creationId xmlns:p14="http://schemas.microsoft.com/office/powerpoint/2010/main" val="9271747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pPr algn="ctr"/>
            <a:r>
              <a:rPr lang="ru-RU" sz="3200" b="1" dirty="0" smtClean="0">
                <a:latin typeface="+mn-lt"/>
              </a:rPr>
              <a:t>Особенности развития инновационной экономики Малайзии</a:t>
            </a:r>
            <a:endParaRPr lang="ru-RU" sz="3200" b="1" dirty="0">
              <a:latin typeface="+mn-lt"/>
            </a:endParaRPr>
          </a:p>
        </p:txBody>
      </p:sp>
      <p:sp>
        <p:nvSpPr>
          <p:cNvPr id="3" name="Объект 2"/>
          <p:cNvSpPr>
            <a:spLocks noGrp="1"/>
          </p:cNvSpPr>
          <p:nvPr>
            <p:ph idx="1"/>
          </p:nvPr>
        </p:nvSpPr>
        <p:spPr>
          <a:xfrm>
            <a:off x="396240" y="1642964"/>
            <a:ext cx="8229600" cy="4713387"/>
          </a:xfrm>
        </p:spPr>
        <p:txBody>
          <a:bodyPr>
            <a:normAutofit/>
          </a:bodyPr>
          <a:lstStyle/>
          <a:p>
            <a:r>
              <a:rPr lang="ru-RU" dirty="0" smtClean="0"/>
              <a:t>Развитие инновационной инфраструктуры. Преференции ТНК, иностранных государств в открытое производство, центров НИР</a:t>
            </a:r>
          </a:p>
          <a:p>
            <a:r>
              <a:rPr lang="ru-RU" dirty="0" smtClean="0"/>
              <a:t>2010. Новая экономическая модель</a:t>
            </a:r>
          </a:p>
          <a:p>
            <a:r>
              <a:rPr lang="ru-RU" dirty="0" smtClean="0"/>
              <a:t>Мультимедийный Супер Коридор (МСК) (цель – глобальное лидерство в развитии ИКТ 1996-2003 гг. 5 </a:t>
            </a:r>
            <a:r>
              <a:rPr lang="ru-RU" dirty="0" err="1" smtClean="0"/>
              <a:t>киберцентров</a:t>
            </a:r>
            <a:r>
              <a:rPr lang="ru-RU" dirty="0" smtClean="0"/>
              <a:t>)</a:t>
            </a:r>
          </a:p>
          <a:p>
            <a:r>
              <a:rPr lang="ru-RU" dirty="0" smtClean="0"/>
              <a:t>Развитие системы скоростной оптоволоконной связи со странами АСЕАН, Европы, Америки и Японии</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125</a:t>
            </a:fld>
            <a:endParaRPr lang="ru-RU"/>
          </a:p>
        </p:txBody>
      </p:sp>
    </p:spTree>
    <p:extLst>
      <p:ext uri="{BB962C8B-B14F-4D97-AF65-F5344CB8AC3E}">
        <p14:creationId xmlns:p14="http://schemas.microsoft.com/office/powerpoint/2010/main" val="1377126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lstStyle/>
          <a:p>
            <a:pPr algn="ctr"/>
            <a:r>
              <a:rPr lang="ru-RU" sz="2900" b="1" dirty="0">
                <a:solidFill>
                  <a:prstClr val="black"/>
                </a:solidFill>
                <a:latin typeface="+mn-lt"/>
              </a:rPr>
              <a:t>Особенности развития инновационной экономики Малайзии</a:t>
            </a:r>
            <a:endParaRPr lang="ru-RU" dirty="0">
              <a:latin typeface="+mn-lt"/>
            </a:endParaRPr>
          </a:p>
        </p:txBody>
      </p:sp>
      <p:sp>
        <p:nvSpPr>
          <p:cNvPr id="3" name="Объект 2"/>
          <p:cNvSpPr>
            <a:spLocks noGrp="1"/>
          </p:cNvSpPr>
          <p:nvPr>
            <p:ph idx="1"/>
          </p:nvPr>
        </p:nvSpPr>
        <p:spPr>
          <a:xfrm>
            <a:off x="457200" y="1560822"/>
            <a:ext cx="8229600" cy="4896544"/>
          </a:xfrm>
        </p:spPr>
        <p:txBody>
          <a:bodyPr>
            <a:normAutofit lnSpcReduction="10000"/>
          </a:bodyPr>
          <a:lstStyle/>
          <a:p>
            <a:r>
              <a:rPr lang="ru-RU" dirty="0" smtClean="0"/>
              <a:t>освобождение от выплаты налога на прибыль до 10 лет, либо освобождение от налога на новые инвестиции</a:t>
            </a:r>
          </a:p>
          <a:p>
            <a:r>
              <a:rPr lang="ru-RU" dirty="0" smtClean="0"/>
              <a:t>импорт мультимедиа оборудования не облагается таможенными сборами</a:t>
            </a:r>
          </a:p>
          <a:p>
            <a:r>
              <a:rPr lang="ru-RU" dirty="0" smtClean="0"/>
              <a:t>гранты на исследование и разработку малым и средним предприятиям</a:t>
            </a:r>
          </a:p>
          <a:p>
            <a:r>
              <a:rPr lang="ru-RU" dirty="0" smtClean="0"/>
              <a:t>возмещение уплаченных налогов при использовании импортных компонентов</a:t>
            </a:r>
          </a:p>
          <a:p>
            <a:r>
              <a:rPr lang="ru-RU" dirty="0" smtClean="0"/>
              <a:t>2004-2010 – </a:t>
            </a:r>
            <a:r>
              <a:rPr lang="ru-RU" dirty="0" err="1" smtClean="0"/>
              <a:t>киберцентры</a:t>
            </a:r>
            <a:r>
              <a:rPr lang="ru-RU" dirty="0" smtClean="0"/>
              <a:t>, </a:t>
            </a:r>
            <a:r>
              <a:rPr lang="ru-RU" dirty="0" err="1" smtClean="0"/>
              <a:t>кибергород</a:t>
            </a:r>
            <a:endParaRPr lang="ru-RU" dirty="0" smtClean="0"/>
          </a:p>
          <a:p>
            <a:r>
              <a:rPr lang="ru-RU" dirty="0" smtClean="0"/>
              <a:t>2010-2020 – 12 </a:t>
            </a:r>
            <a:r>
              <a:rPr lang="ru-RU" dirty="0" err="1" smtClean="0"/>
              <a:t>кибергородов</a:t>
            </a:r>
            <a:endParaRPr lang="ru-RU" dirty="0" smtClean="0"/>
          </a:p>
          <a:p>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126</a:t>
            </a:fld>
            <a:endParaRPr lang="ru-RU"/>
          </a:p>
        </p:txBody>
      </p:sp>
    </p:spTree>
    <p:extLst>
      <p:ext uri="{BB962C8B-B14F-4D97-AF65-F5344CB8AC3E}">
        <p14:creationId xmlns:p14="http://schemas.microsoft.com/office/powerpoint/2010/main" val="31470071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pPr algn="ctr"/>
            <a:r>
              <a:rPr lang="ru-RU" sz="3200" b="1" dirty="0" smtClean="0">
                <a:latin typeface="+mn-lt"/>
              </a:rPr>
              <a:t>Новая экономическая модель (2010)</a:t>
            </a:r>
            <a:endParaRPr lang="ru-RU" sz="3200" b="1" dirty="0">
              <a:latin typeface="+mn-lt"/>
            </a:endParaRPr>
          </a:p>
        </p:txBody>
      </p:sp>
      <p:sp>
        <p:nvSpPr>
          <p:cNvPr id="3" name="Объект 2"/>
          <p:cNvSpPr>
            <a:spLocks noGrp="1"/>
          </p:cNvSpPr>
          <p:nvPr>
            <p:ph idx="1"/>
          </p:nvPr>
        </p:nvSpPr>
        <p:spPr>
          <a:xfrm>
            <a:off x="457200" y="1124744"/>
            <a:ext cx="8229600" cy="5001419"/>
          </a:xfrm>
        </p:spPr>
        <p:txBody>
          <a:bodyPr>
            <a:normAutofit lnSpcReduction="10000"/>
          </a:bodyPr>
          <a:lstStyle/>
          <a:p>
            <a:pPr marL="0" indent="0">
              <a:buNone/>
            </a:pPr>
            <a:r>
              <a:rPr lang="ru-RU" dirty="0" smtClean="0"/>
              <a:t>8 стратегических целей</a:t>
            </a:r>
            <a:r>
              <a:rPr lang="en-US" dirty="0" smtClean="0"/>
              <a:t>:</a:t>
            </a:r>
            <a:endParaRPr lang="ru-RU" dirty="0" smtClean="0"/>
          </a:p>
          <a:p>
            <a:r>
              <a:rPr lang="ru-RU" dirty="0" smtClean="0"/>
              <a:t>динамичное развитие частного сектора</a:t>
            </a:r>
          </a:p>
          <a:p>
            <a:r>
              <a:rPr lang="ru-RU" dirty="0" smtClean="0"/>
              <a:t>развитие человеческого потенциала</a:t>
            </a:r>
          </a:p>
          <a:p>
            <a:r>
              <a:rPr lang="ru-RU" dirty="0" smtClean="0"/>
              <a:t>создание конкурентоспособной национальной экономики</a:t>
            </a:r>
          </a:p>
          <a:p>
            <a:r>
              <a:rPr lang="ru-RU" dirty="0" smtClean="0"/>
              <a:t>повышение эффективности государственного сектора</a:t>
            </a:r>
          </a:p>
          <a:p>
            <a:r>
              <a:rPr lang="ru-RU" dirty="0" smtClean="0"/>
              <a:t>мягкая </a:t>
            </a:r>
            <a:r>
              <a:rPr lang="ru-RU" dirty="0"/>
              <a:t>дискриминация без ущерба экономики</a:t>
            </a:r>
            <a:endParaRPr lang="ru-RU" dirty="0" smtClean="0"/>
          </a:p>
          <a:p>
            <a:r>
              <a:rPr lang="ru-RU" dirty="0" smtClean="0"/>
              <a:t>создание инновационной инфраструктуры</a:t>
            </a:r>
          </a:p>
          <a:p>
            <a:r>
              <a:rPr lang="ru-RU" dirty="0" smtClean="0"/>
              <a:t>стимулирование существующих источников роста</a:t>
            </a:r>
          </a:p>
          <a:p>
            <a:r>
              <a:rPr lang="ru-RU" dirty="0" smtClean="0"/>
              <a:t>обеспечение стабильного развития</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127</a:t>
            </a:fld>
            <a:endParaRPr lang="ru-RU"/>
          </a:p>
        </p:txBody>
      </p:sp>
    </p:spTree>
    <p:extLst>
      <p:ext uri="{BB962C8B-B14F-4D97-AF65-F5344CB8AC3E}">
        <p14:creationId xmlns:p14="http://schemas.microsoft.com/office/powerpoint/2010/main" val="4002014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740863"/>
          </a:xfrm>
        </p:spPr>
        <p:txBody>
          <a:bodyPr>
            <a:normAutofit/>
          </a:bodyPr>
          <a:lstStyle/>
          <a:p>
            <a:pPr algn="ctr"/>
            <a:r>
              <a:rPr lang="ru-RU" sz="4000" b="1" dirty="0">
                <a:latin typeface="+mn-lt"/>
              </a:rPr>
              <a:t>Главный локомотив </a:t>
            </a:r>
            <a:r>
              <a:rPr lang="ru-RU" sz="4000" b="1" dirty="0" smtClean="0">
                <a:latin typeface="+mn-lt"/>
              </a:rPr>
              <a:t>роста</a:t>
            </a:r>
            <a:endParaRPr lang="ru-RU" sz="4000" b="1" dirty="0">
              <a:latin typeface="+mn-lt"/>
            </a:endParaRPr>
          </a:p>
        </p:txBody>
      </p:sp>
      <p:sp>
        <p:nvSpPr>
          <p:cNvPr id="3" name="Объект 2"/>
          <p:cNvSpPr>
            <a:spLocks noGrp="1"/>
          </p:cNvSpPr>
          <p:nvPr>
            <p:ph idx="1"/>
          </p:nvPr>
        </p:nvSpPr>
        <p:spPr>
          <a:xfrm>
            <a:off x="628650" y="2295888"/>
            <a:ext cx="7886700" cy="4351338"/>
          </a:xfrm>
        </p:spPr>
        <p:txBody>
          <a:bodyPr>
            <a:normAutofit/>
          </a:bodyPr>
          <a:lstStyle/>
          <a:p>
            <a:r>
              <a:rPr lang="ru-RU" sz="4000" dirty="0" smtClean="0"/>
              <a:t>ежегодный рост частного сектора</a:t>
            </a:r>
            <a:endParaRPr lang="en-US" sz="4000" dirty="0" smtClean="0"/>
          </a:p>
          <a:p>
            <a:pPr marL="0" indent="0">
              <a:buNone/>
            </a:pPr>
            <a:r>
              <a:rPr lang="ru-RU" sz="4000" dirty="0" smtClean="0"/>
              <a:t> </a:t>
            </a:r>
          </a:p>
          <a:p>
            <a:r>
              <a:rPr lang="ru-RU" sz="4000" dirty="0" smtClean="0"/>
              <a:t>рост частных инвестиций 12,8%</a:t>
            </a:r>
            <a:endParaRPr lang="ru-RU" sz="4000" dirty="0"/>
          </a:p>
        </p:txBody>
      </p:sp>
      <p:sp>
        <p:nvSpPr>
          <p:cNvPr id="4" name="Номер слайда 3"/>
          <p:cNvSpPr>
            <a:spLocks noGrp="1"/>
          </p:cNvSpPr>
          <p:nvPr>
            <p:ph type="sldNum" sz="quarter" idx="12"/>
          </p:nvPr>
        </p:nvSpPr>
        <p:spPr/>
        <p:txBody>
          <a:bodyPr/>
          <a:lstStyle/>
          <a:p>
            <a:fld id="{64E69A2B-7C95-454D-81F9-393F419C4593}" type="slidenum">
              <a:rPr lang="ru-RU" smtClean="0"/>
              <a:t>128</a:t>
            </a:fld>
            <a:endParaRPr lang="ru-RU"/>
          </a:p>
        </p:txBody>
      </p:sp>
    </p:spTree>
    <p:extLst>
      <p:ext uri="{BB962C8B-B14F-4D97-AF65-F5344CB8AC3E}">
        <p14:creationId xmlns:p14="http://schemas.microsoft.com/office/powerpoint/2010/main" val="1184996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1325563"/>
          </a:xfrm>
        </p:spPr>
        <p:txBody>
          <a:bodyPr>
            <a:normAutofit/>
          </a:bodyPr>
          <a:lstStyle/>
          <a:p>
            <a:pPr algn="ctr"/>
            <a:r>
              <a:rPr lang="ru-RU" sz="3200" b="1" dirty="0" smtClean="0">
                <a:latin typeface="+mn-lt"/>
              </a:rPr>
              <a:t>Особенности развития инновационной экономики Малайзии</a:t>
            </a:r>
            <a:endParaRPr lang="ru-RU" sz="3200" b="1" dirty="0">
              <a:latin typeface="+mn-lt"/>
            </a:endParaRPr>
          </a:p>
        </p:txBody>
      </p:sp>
      <p:sp>
        <p:nvSpPr>
          <p:cNvPr id="3" name="Объект 2"/>
          <p:cNvSpPr>
            <a:spLocks noGrp="1"/>
          </p:cNvSpPr>
          <p:nvPr>
            <p:ph idx="1"/>
          </p:nvPr>
        </p:nvSpPr>
        <p:spPr>
          <a:xfrm>
            <a:off x="457200" y="1412776"/>
            <a:ext cx="8229600" cy="4968552"/>
          </a:xfrm>
        </p:spPr>
        <p:txBody>
          <a:bodyPr>
            <a:normAutofit/>
          </a:bodyPr>
          <a:lstStyle/>
          <a:p>
            <a:r>
              <a:rPr lang="ru-RU" dirty="0" smtClean="0"/>
              <a:t>Развитие инновационной инфраструктуры</a:t>
            </a:r>
          </a:p>
          <a:p>
            <a:r>
              <a:rPr lang="ru-RU" dirty="0" smtClean="0"/>
              <a:t>Предоставление преференций, привлечение центров научно-исследовательской работы</a:t>
            </a:r>
          </a:p>
          <a:p>
            <a:r>
              <a:rPr lang="ru-RU" dirty="0" smtClean="0"/>
              <a:t>Глобальный лидер в развитии ИКТ</a:t>
            </a:r>
          </a:p>
          <a:p>
            <a:r>
              <a:rPr lang="ru-RU" dirty="0" smtClean="0"/>
              <a:t>Шесть приоритетов ИКТ:</a:t>
            </a:r>
          </a:p>
          <a:p>
            <a:pPr lvl="1">
              <a:buFont typeface="Wingdings" panose="05000000000000000000" pitchFamily="2" charset="2"/>
              <a:buChar char="§"/>
            </a:pPr>
            <a:r>
              <a:rPr lang="ru-RU" dirty="0" smtClean="0"/>
              <a:t> умная </a:t>
            </a:r>
            <a:r>
              <a:rPr lang="ru-RU" dirty="0"/>
              <a:t>школа</a:t>
            </a:r>
          </a:p>
          <a:p>
            <a:pPr lvl="1">
              <a:buFont typeface="Wingdings" panose="05000000000000000000" pitchFamily="2" charset="2"/>
              <a:buChar char="§"/>
            </a:pPr>
            <a:r>
              <a:rPr lang="ru-RU" dirty="0" smtClean="0"/>
              <a:t> электронное </a:t>
            </a:r>
            <a:r>
              <a:rPr lang="ru-RU" dirty="0"/>
              <a:t>удостоверение личности</a:t>
            </a:r>
          </a:p>
          <a:p>
            <a:pPr lvl="1">
              <a:buFont typeface="Wingdings" panose="05000000000000000000" pitchFamily="2" charset="2"/>
              <a:buChar char="§"/>
            </a:pPr>
            <a:r>
              <a:rPr lang="ru-RU" dirty="0" smtClean="0"/>
              <a:t> развитие </a:t>
            </a:r>
            <a:r>
              <a:rPr lang="ru-RU" dirty="0"/>
              <a:t>электронного правительства</a:t>
            </a:r>
          </a:p>
          <a:p>
            <a:pPr lvl="1">
              <a:buFont typeface="Wingdings" panose="05000000000000000000" pitchFamily="2" charset="2"/>
              <a:buChar char="§"/>
            </a:pPr>
            <a:r>
              <a:rPr lang="ru-RU" dirty="0" smtClean="0"/>
              <a:t> всемирная </a:t>
            </a:r>
            <a:r>
              <a:rPr lang="ru-RU" dirty="0"/>
              <a:t>сеть производителей</a:t>
            </a:r>
          </a:p>
          <a:p>
            <a:pPr lvl="1">
              <a:buFont typeface="Wingdings" panose="05000000000000000000" pitchFamily="2" charset="2"/>
              <a:buChar char="§"/>
            </a:pPr>
            <a:r>
              <a:rPr lang="ru-RU" dirty="0" smtClean="0"/>
              <a:t> трансграничный </a:t>
            </a:r>
            <a:r>
              <a:rPr lang="ru-RU" dirty="0"/>
              <a:t>маркетинг</a:t>
            </a:r>
          </a:p>
          <a:p>
            <a:pPr lvl="1">
              <a:buFont typeface="Wingdings" panose="05000000000000000000" pitchFamily="2" charset="2"/>
              <a:buChar char="§"/>
            </a:pPr>
            <a:r>
              <a:rPr lang="ru-RU" dirty="0" smtClean="0"/>
              <a:t> развитие минимизации</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129</a:t>
            </a:fld>
            <a:endParaRPr lang="ru-RU"/>
          </a:p>
        </p:txBody>
      </p:sp>
    </p:spTree>
    <p:extLst>
      <p:ext uri="{BB962C8B-B14F-4D97-AF65-F5344CB8AC3E}">
        <p14:creationId xmlns:p14="http://schemas.microsoft.com/office/powerpoint/2010/main" val="212396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389" y="473826"/>
            <a:ext cx="5890531" cy="5902036"/>
          </a:xfrm>
          <a:prstGeom prst="rect">
            <a:avLst/>
          </a:prstGeom>
        </p:spPr>
      </p:pic>
      <p:sp>
        <p:nvSpPr>
          <p:cNvPr id="5" name="TextBox 4"/>
          <p:cNvSpPr txBox="1"/>
          <p:nvPr/>
        </p:nvSpPr>
        <p:spPr>
          <a:xfrm>
            <a:off x="1243482" y="1163781"/>
            <a:ext cx="7016344" cy="1015663"/>
          </a:xfrm>
          <a:prstGeom prst="rect">
            <a:avLst/>
          </a:prstGeom>
          <a:noFill/>
        </p:spPr>
        <p:txBody>
          <a:bodyPr wrap="none" rtlCol="0">
            <a:spAutoFit/>
          </a:bodyPr>
          <a:lstStyle/>
          <a:p>
            <a:r>
              <a:rPr lang="ru-RU" sz="6000" b="1" dirty="0" smtClean="0"/>
              <a:t>Юго-Восточная Азия</a:t>
            </a:r>
            <a:endParaRPr lang="ru-RU" sz="60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13</a:t>
            </a:fld>
            <a:endParaRPr lang="ru-RU"/>
          </a:p>
        </p:txBody>
      </p:sp>
    </p:spTree>
    <p:extLst>
      <p:ext uri="{BB962C8B-B14F-4D97-AF65-F5344CB8AC3E}">
        <p14:creationId xmlns:p14="http://schemas.microsoft.com/office/powerpoint/2010/main" val="35231164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32154"/>
          </a:xfrm>
        </p:spPr>
        <p:txBody>
          <a:bodyPr>
            <a:normAutofit/>
          </a:bodyPr>
          <a:lstStyle/>
          <a:p>
            <a:pPr algn="ctr"/>
            <a:r>
              <a:rPr lang="ru-RU" sz="3200" b="1" dirty="0" smtClean="0">
                <a:latin typeface="+mn-lt"/>
              </a:rPr>
              <a:t>Закон об инвестиционных стимулах</a:t>
            </a:r>
            <a:endParaRPr lang="ru-RU" sz="3200" b="1" dirty="0">
              <a:latin typeface="+mn-lt"/>
            </a:endParaRPr>
          </a:p>
        </p:txBody>
      </p:sp>
      <p:sp>
        <p:nvSpPr>
          <p:cNvPr id="3" name="Объект 2"/>
          <p:cNvSpPr>
            <a:spLocks noGrp="1"/>
          </p:cNvSpPr>
          <p:nvPr>
            <p:ph idx="1"/>
          </p:nvPr>
        </p:nvSpPr>
        <p:spPr>
          <a:xfrm>
            <a:off x="628649" y="1825625"/>
            <a:ext cx="8384721" cy="4351338"/>
          </a:xfrm>
        </p:spPr>
        <p:txBody>
          <a:bodyPr/>
          <a:lstStyle/>
          <a:p>
            <a:r>
              <a:rPr lang="ru-RU" dirty="0" smtClean="0"/>
              <a:t>Гарантия налоговых каникул, скидок на экспортную продукцию</a:t>
            </a:r>
          </a:p>
          <a:p>
            <a:endParaRPr lang="ru-RU" dirty="0" smtClean="0"/>
          </a:p>
          <a:p>
            <a:r>
              <a:rPr lang="ru-RU" dirty="0" smtClean="0"/>
              <a:t>Освобождение от налогообложения прибыли на    5-10 лет с учетом количества занятых в трудоемких отраслях</a:t>
            </a:r>
          </a:p>
          <a:p>
            <a:endParaRPr lang="ru-RU" dirty="0" smtClean="0"/>
          </a:p>
          <a:p>
            <a:r>
              <a:rPr lang="ru-RU" dirty="0" smtClean="0"/>
              <a:t>Налоговый кредит</a:t>
            </a:r>
          </a:p>
          <a:p>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130</a:t>
            </a:fld>
            <a:endParaRPr lang="ru-RU"/>
          </a:p>
        </p:txBody>
      </p:sp>
    </p:spTree>
    <p:extLst>
      <p:ext uri="{BB962C8B-B14F-4D97-AF65-F5344CB8AC3E}">
        <p14:creationId xmlns:p14="http://schemas.microsoft.com/office/powerpoint/2010/main" val="4500603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732154"/>
          </a:xfrm>
        </p:spPr>
        <p:txBody>
          <a:bodyPr>
            <a:normAutofit/>
          </a:bodyPr>
          <a:lstStyle/>
          <a:p>
            <a:pPr algn="ctr"/>
            <a:r>
              <a:rPr lang="ru-RU" sz="3200" b="1" dirty="0" smtClean="0">
                <a:latin typeface="+mn-lt"/>
              </a:rPr>
              <a:t>Политика развития СЭЗ</a:t>
            </a:r>
            <a:endParaRPr lang="ru-RU" sz="3200" b="1" dirty="0">
              <a:latin typeface="+mn-lt"/>
            </a:endParaRPr>
          </a:p>
        </p:txBody>
      </p:sp>
      <p:sp>
        <p:nvSpPr>
          <p:cNvPr id="3" name="Объект 2"/>
          <p:cNvSpPr>
            <a:spLocks noGrp="1"/>
          </p:cNvSpPr>
          <p:nvPr>
            <p:ph idx="1"/>
          </p:nvPr>
        </p:nvSpPr>
        <p:spPr>
          <a:xfrm>
            <a:off x="628650" y="2005013"/>
            <a:ext cx="8306344" cy="4351338"/>
          </a:xfrm>
        </p:spPr>
        <p:txBody>
          <a:bodyPr/>
          <a:lstStyle/>
          <a:p>
            <a:pPr marL="0" indent="0">
              <a:buNone/>
            </a:pPr>
            <a:r>
              <a:rPr lang="ru-RU" dirty="0" smtClean="0"/>
              <a:t>Электроника и производство электрической продукции  </a:t>
            </a:r>
          </a:p>
          <a:p>
            <a:pPr marL="0" indent="0">
              <a:buNone/>
            </a:pPr>
            <a:r>
              <a:rPr lang="ru-RU" dirty="0" smtClean="0"/>
              <a:t>основное промышленное производство – 29,3%</a:t>
            </a:r>
          </a:p>
          <a:p>
            <a:pPr marL="0" indent="0">
              <a:buNone/>
            </a:pPr>
            <a:r>
              <a:rPr lang="ru-RU" sz="3000" dirty="0" smtClean="0"/>
              <a:t>национального промышленного экспорта – 55%</a:t>
            </a:r>
          </a:p>
          <a:p>
            <a:pPr marL="0" indent="0">
              <a:buNone/>
            </a:pPr>
            <a:r>
              <a:rPr lang="ru-RU" sz="3000" dirty="0" smtClean="0"/>
              <a:t>занятых – 28,8%</a:t>
            </a:r>
            <a:endParaRPr lang="ru-RU" sz="3000" dirty="0"/>
          </a:p>
        </p:txBody>
      </p:sp>
      <p:sp>
        <p:nvSpPr>
          <p:cNvPr id="4" name="Номер слайда 3"/>
          <p:cNvSpPr>
            <a:spLocks noGrp="1"/>
          </p:cNvSpPr>
          <p:nvPr>
            <p:ph type="sldNum" sz="quarter" idx="12"/>
          </p:nvPr>
        </p:nvSpPr>
        <p:spPr/>
        <p:txBody>
          <a:bodyPr/>
          <a:lstStyle/>
          <a:p>
            <a:fld id="{64E69A2B-7C95-454D-81F9-393F419C4593}" type="slidenum">
              <a:rPr lang="ru-RU" smtClean="0"/>
              <a:t>131</a:t>
            </a:fld>
            <a:endParaRPr lang="ru-RU"/>
          </a:p>
        </p:txBody>
      </p:sp>
    </p:spTree>
    <p:extLst>
      <p:ext uri="{BB962C8B-B14F-4D97-AF65-F5344CB8AC3E}">
        <p14:creationId xmlns:p14="http://schemas.microsoft.com/office/powerpoint/2010/main" val="20747754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8649" y="1729832"/>
            <a:ext cx="8315053" cy="4351338"/>
          </a:xfrm>
        </p:spPr>
        <p:txBody>
          <a:bodyPr/>
          <a:lstStyle/>
          <a:p>
            <a:pPr marL="0" indent="0">
              <a:buNone/>
            </a:pPr>
            <a:r>
              <a:rPr lang="ru-RU" dirty="0" smtClean="0"/>
              <a:t>ВВП номинал </a:t>
            </a:r>
            <a:r>
              <a:rPr lang="ru-RU" dirty="0"/>
              <a:t>– </a:t>
            </a:r>
            <a:r>
              <a:rPr lang="ru-RU" dirty="0" smtClean="0"/>
              <a:t>0,359 трлн.$</a:t>
            </a:r>
          </a:p>
          <a:p>
            <a:pPr marL="0" indent="0">
              <a:buNone/>
            </a:pPr>
            <a:r>
              <a:rPr lang="ru-RU" dirty="0" smtClean="0"/>
              <a:t>ВВП ППС </a:t>
            </a:r>
            <a:r>
              <a:rPr lang="ru-RU" dirty="0"/>
              <a:t>– </a:t>
            </a:r>
            <a:r>
              <a:rPr lang="ru-RU" dirty="0" smtClean="0"/>
              <a:t>1,0 трлн.</a:t>
            </a:r>
            <a:r>
              <a:rPr lang="ru-RU" dirty="0"/>
              <a:t> </a:t>
            </a:r>
            <a:r>
              <a:rPr lang="ru-RU" dirty="0" smtClean="0"/>
              <a:t>$</a:t>
            </a:r>
          </a:p>
          <a:p>
            <a:pPr marL="0" indent="0">
              <a:buNone/>
            </a:pPr>
            <a:r>
              <a:rPr lang="ru-RU" dirty="0" smtClean="0"/>
              <a:t>ВВП на душу населения номинал – 11 тыс.</a:t>
            </a:r>
            <a:r>
              <a:rPr lang="ru-RU" dirty="0"/>
              <a:t> $</a:t>
            </a:r>
          </a:p>
          <a:p>
            <a:pPr marL="0" indent="0">
              <a:buNone/>
            </a:pPr>
            <a:r>
              <a:rPr lang="ru-RU" dirty="0" smtClean="0"/>
              <a:t>ВВП (ППС) на душу населения – 31 тыс.</a:t>
            </a:r>
            <a:r>
              <a:rPr lang="ru-RU" dirty="0"/>
              <a:t> $</a:t>
            </a:r>
          </a:p>
          <a:p>
            <a:pPr marL="0" indent="0">
              <a:buNone/>
            </a:pPr>
            <a:r>
              <a:rPr lang="ru-RU" dirty="0" smtClean="0"/>
              <a:t>Население – 30 млн чел.</a:t>
            </a:r>
          </a:p>
          <a:p>
            <a:pPr marL="0" indent="0">
              <a:buNone/>
            </a:pPr>
            <a:r>
              <a:rPr lang="ru-RU" sz="3000" dirty="0" smtClean="0"/>
              <a:t>Экономически активное население – 11 млн чел.</a:t>
            </a:r>
          </a:p>
          <a:p>
            <a:pPr marL="0" indent="0">
              <a:buNone/>
            </a:pPr>
            <a:r>
              <a:rPr lang="ru-RU" sz="3000" dirty="0" smtClean="0"/>
              <a:t>Уровень безработицы – 3,8%</a:t>
            </a:r>
            <a:endParaRPr lang="ru-RU" sz="3000" dirty="0"/>
          </a:p>
          <a:p>
            <a:pPr marL="0" indent="0">
              <a:buNone/>
            </a:pPr>
            <a:endParaRPr lang="ru-RU" dirty="0"/>
          </a:p>
        </p:txBody>
      </p:sp>
      <p:sp>
        <p:nvSpPr>
          <p:cNvPr id="5" name="Прямоугольник 4"/>
          <p:cNvSpPr/>
          <p:nvPr/>
        </p:nvSpPr>
        <p:spPr>
          <a:xfrm>
            <a:off x="2549612" y="326239"/>
            <a:ext cx="4127092" cy="584775"/>
          </a:xfrm>
          <a:prstGeom prst="rect">
            <a:avLst/>
          </a:prstGeom>
        </p:spPr>
        <p:txBody>
          <a:bodyPr wrap="none">
            <a:spAutoFit/>
          </a:bodyPr>
          <a:lstStyle/>
          <a:p>
            <a:r>
              <a:rPr lang="ru-RU" sz="3200" b="1" dirty="0" smtClean="0"/>
              <a:t>Экономика Малайзии</a:t>
            </a:r>
            <a:endParaRPr lang="ru-RU" sz="3200" dirty="0"/>
          </a:p>
        </p:txBody>
      </p:sp>
      <p:sp>
        <p:nvSpPr>
          <p:cNvPr id="2" name="Номер слайда 1"/>
          <p:cNvSpPr>
            <a:spLocks noGrp="1"/>
          </p:cNvSpPr>
          <p:nvPr>
            <p:ph type="sldNum" sz="quarter" idx="12"/>
          </p:nvPr>
        </p:nvSpPr>
        <p:spPr/>
        <p:txBody>
          <a:bodyPr/>
          <a:lstStyle/>
          <a:p>
            <a:fld id="{64E69A2B-7C95-454D-81F9-393F419C4593}" type="slidenum">
              <a:rPr lang="ru-RU" smtClean="0"/>
              <a:t>132</a:t>
            </a:fld>
            <a:endParaRPr lang="ru-RU"/>
          </a:p>
        </p:txBody>
      </p:sp>
    </p:spTree>
    <p:extLst>
      <p:ext uri="{BB962C8B-B14F-4D97-AF65-F5344CB8AC3E}">
        <p14:creationId xmlns:p14="http://schemas.microsoft.com/office/powerpoint/2010/main" val="33716788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13636"/>
          </a:xfrm>
        </p:spPr>
        <p:txBody>
          <a:bodyPr>
            <a:normAutofit/>
          </a:bodyPr>
          <a:lstStyle/>
          <a:p>
            <a:pPr algn="ctr"/>
            <a:r>
              <a:rPr lang="ru-RU" sz="3600" b="1" dirty="0" smtClean="0">
                <a:latin typeface="+mn-lt"/>
              </a:rPr>
              <a:t>Малайзия</a:t>
            </a:r>
            <a:endParaRPr lang="ru-RU" sz="3600" b="1" dirty="0">
              <a:latin typeface="+mn-lt"/>
            </a:endParaRPr>
          </a:p>
        </p:txBody>
      </p:sp>
      <p:sp>
        <p:nvSpPr>
          <p:cNvPr id="3" name="Объект 2"/>
          <p:cNvSpPr>
            <a:spLocks noGrp="1"/>
          </p:cNvSpPr>
          <p:nvPr>
            <p:ph idx="1"/>
          </p:nvPr>
        </p:nvSpPr>
        <p:spPr>
          <a:xfrm>
            <a:off x="182880" y="1364555"/>
            <a:ext cx="8778240" cy="4857403"/>
          </a:xfrm>
        </p:spPr>
        <p:txBody>
          <a:bodyPr>
            <a:normAutofit lnSpcReduction="10000"/>
          </a:bodyPr>
          <a:lstStyle/>
          <a:p>
            <a:pPr marL="0" indent="0">
              <a:buNone/>
            </a:pPr>
            <a:r>
              <a:rPr lang="ru-RU" sz="2700" dirty="0" smtClean="0"/>
              <a:t>Основные отрасли:</a:t>
            </a:r>
          </a:p>
          <a:p>
            <a:pPr marL="0" indent="0">
              <a:buNone/>
            </a:pPr>
            <a:r>
              <a:rPr lang="ru-RU" sz="2700" dirty="0" smtClean="0"/>
              <a:t>каучук, пальмовое масло, нефть, легкая промышленность, электроника</a:t>
            </a:r>
          </a:p>
          <a:p>
            <a:pPr marL="0" indent="0">
              <a:buNone/>
            </a:pPr>
            <a:endParaRPr lang="ru-RU" sz="2700" dirty="0" smtClean="0"/>
          </a:p>
          <a:p>
            <a:pPr marL="0" indent="0">
              <a:buNone/>
            </a:pPr>
            <a:r>
              <a:rPr lang="ru-RU" sz="2700" dirty="0" smtClean="0"/>
              <a:t>Партнеры по экспорту:   США – 20%</a:t>
            </a:r>
          </a:p>
          <a:p>
            <a:pPr marL="0" indent="0">
              <a:buNone/>
            </a:pPr>
            <a:r>
              <a:rPr lang="ru-RU" sz="2700" dirty="0"/>
              <a:t> </a:t>
            </a:r>
            <a:r>
              <a:rPr lang="ru-RU" sz="2700" dirty="0" smtClean="0"/>
              <a:t>                                             Сингапур – 16%</a:t>
            </a:r>
          </a:p>
          <a:p>
            <a:pPr marL="0" indent="0">
              <a:buNone/>
            </a:pPr>
            <a:r>
              <a:rPr lang="ru-RU" sz="2700" dirty="0"/>
              <a:t> </a:t>
            </a:r>
            <a:r>
              <a:rPr lang="ru-RU" sz="2700" dirty="0" smtClean="0"/>
              <a:t>                                             Япония – 11%</a:t>
            </a:r>
          </a:p>
          <a:p>
            <a:pPr marL="0" indent="0">
              <a:buNone/>
            </a:pPr>
            <a:endParaRPr lang="ru-RU" sz="2700" dirty="0" smtClean="0"/>
          </a:p>
          <a:p>
            <a:pPr marL="0" indent="0">
              <a:buNone/>
            </a:pPr>
            <a:r>
              <a:rPr lang="ru-RU" sz="2700" dirty="0" smtClean="0"/>
              <a:t>Партнеры по импорту:    Япония – 17,3%</a:t>
            </a:r>
          </a:p>
          <a:p>
            <a:pPr marL="0" indent="0">
              <a:buNone/>
            </a:pPr>
            <a:r>
              <a:rPr lang="ru-RU" sz="2700" dirty="0"/>
              <a:t> </a:t>
            </a:r>
            <a:r>
              <a:rPr lang="ru-RU" sz="2700" dirty="0" smtClean="0"/>
              <a:t>                                             США – 16%</a:t>
            </a:r>
          </a:p>
          <a:p>
            <a:pPr marL="0" indent="0">
              <a:buNone/>
            </a:pPr>
            <a:r>
              <a:rPr lang="ru-RU" sz="2700" dirty="0"/>
              <a:t> </a:t>
            </a:r>
            <a:r>
              <a:rPr lang="ru-RU" sz="2700" dirty="0" smtClean="0"/>
              <a:t>                                             Сингапур – 12%</a:t>
            </a:r>
          </a:p>
          <a:p>
            <a:pPr marL="0" indent="0">
              <a:buNone/>
            </a:pPr>
            <a:endParaRPr lang="ru-RU" sz="2700" dirty="0"/>
          </a:p>
        </p:txBody>
      </p:sp>
      <p:sp>
        <p:nvSpPr>
          <p:cNvPr id="4" name="Номер слайда 3"/>
          <p:cNvSpPr>
            <a:spLocks noGrp="1"/>
          </p:cNvSpPr>
          <p:nvPr>
            <p:ph type="sldNum" sz="quarter" idx="12"/>
          </p:nvPr>
        </p:nvSpPr>
        <p:spPr/>
        <p:txBody>
          <a:bodyPr/>
          <a:lstStyle/>
          <a:p>
            <a:fld id="{64E69A2B-7C95-454D-81F9-393F419C4593}" type="slidenum">
              <a:rPr lang="ru-RU" smtClean="0"/>
              <a:t>133</a:t>
            </a:fld>
            <a:endParaRPr lang="ru-RU"/>
          </a:p>
        </p:txBody>
      </p:sp>
    </p:spTree>
    <p:extLst>
      <p:ext uri="{BB962C8B-B14F-4D97-AF65-F5344CB8AC3E}">
        <p14:creationId xmlns:p14="http://schemas.microsoft.com/office/powerpoint/2010/main" val="29135958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897617"/>
          </a:xfrm>
        </p:spPr>
        <p:txBody>
          <a:bodyPr>
            <a:normAutofit/>
          </a:bodyPr>
          <a:lstStyle/>
          <a:p>
            <a:pPr algn="ctr"/>
            <a:r>
              <a:rPr lang="ru-RU" sz="3600" b="1" dirty="0" smtClean="0">
                <a:latin typeface="+mn-lt"/>
              </a:rPr>
              <a:t>Малайзия</a:t>
            </a:r>
            <a:endParaRPr lang="ru-RU" sz="3600" b="1" dirty="0">
              <a:latin typeface="+mn-lt"/>
            </a:endParaRPr>
          </a:p>
        </p:txBody>
      </p:sp>
      <p:sp>
        <p:nvSpPr>
          <p:cNvPr id="3" name="Объект 2"/>
          <p:cNvSpPr>
            <a:spLocks noGrp="1"/>
          </p:cNvSpPr>
          <p:nvPr>
            <p:ph idx="1"/>
          </p:nvPr>
        </p:nvSpPr>
        <p:spPr/>
        <p:txBody>
          <a:bodyPr/>
          <a:lstStyle/>
          <a:p>
            <a:r>
              <a:rPr lang="ru-RU" dirty="0" smtClean="0"/>
              <a:t>22 место в мире по индексу глобальных финансовых центров</a:t>
            </a:r>
          </a:p>
          <a:p>
            <a:endParaRPr lang="ru-RU" dirty="0" smtClean="0"/>
          </a:p>
          <a:p>
            <a:r>
              <a:rPr lang="ru-RU" dirty="0" smtClean="0"/>
              <a:t>9 место по уровню развития финансового рынка</a:t>
            </a:r>
          </a:p>
          <a:p>
            <a:endParaRPr lang="ru-RU" dirty="0" smtClean="0"/>
          </a:p>
          <a:p>
            <a:r>
              <a:rPr lang="ru-RU" dirty="0" smtClean="0"/>
              <a:t>В десятке самых посещаемых стран мира </a:t>
            </a:r>
          </a:p>
          <a:p>
            <a:pPr marL="0" indent="0">
              <a:buNone/>
            </a:pPr>
            <a:r>
              <a:rPr lang="ru-RU" dirty="0" smtClean="0"/>
              <a:t>   (Всемирная туристическая организация ООН)</a:t>
            </a:r>
          </a:p>
          <a:p>
            <a:pPr marL="0" indent="0">
              <a:buNone/>
            </a:pPr>
            <a:r>
              <a:rPr lang="ru-RU" dirty="0" smtClean="0"/>
              <a:t>   Доход от туризма 60 млрд.</a:t>
            </a:r>
            <a:r>
              <a:rPr lang="ru-RU" b="1" dirty="0"/>
              <a:t> </a:t>
            </a:r>
            <a:r>
              <a:rPr lang="ru-RU" dirty="0" smtClean="0"/>
              <a:t>$ (17% ВВП)</a:t>
            </a: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134</a:t>
            </a:fld>
            <a:endParaRPr lang="ru-RU"/>
          </a:p>
        </p:txBody>
      </p:sp>
    </p:spTree>
    <p:extLst>
      <p:ext uri="{BB962C8B-B14F-4D97-AF65-F5344CB8AC3E}">
        <p14:creationId xmlns:p14="http://schemas.microsoft.com/office/powerpoint/2010/main" val="14427872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620103"/>
            <a:ext cx="7886700" cy="1325563"/>
          </a:xfrm>
        </p:spPr>
        <p:txBody>
          <a:bodyPr>
            <a:noAutofit/>
          </a:bodyPr>
          <a:lstStyle/>
          <a:p>
            <a:r>
              <a:rPr lang="ru-RU" sz="1800" dirty="0">
                <a:latin typeface="+mn-lt"/>
              </a:rPr>
              <a:t>В</a:t>
            </a:r>
            <a:r>
              <a:rPr lang="ru-RU" sz="1800" dirty="0" smtClean="0">
                <a:latin typeface="+mn-lt"/>
              </a:rPr>
              <a:t> </a:t>
            </a:r>
            <a:r>
              <a:rPr lang="ru-RU" sz="1800" dirty="0">
                <a:latin typeface="+mn-lt"/>
              </a:rPr>
              <a:t>Малайзии располагаются 27 производств автомобилей и 640 заводов по выпуску автомобильных компонентов и запчастей. В Юго-Восточной Азии индустрия является третьей по величине, в то время как в глобальном масштабе она занимает 23-е место. За один год в стране выпускается более </a:t>
            </a:r>
            <a:r>
              <a:rPr lang="ru-RU" sz="1800" dirty="0" smtClean="0">
                <a:latin typeface="+mn-lt"/>
              </a:rPr>
              <a:t>полумиллиона </a:t>
            </a:r>
            <a:r>
              <a:rPr lang="ru-RU" sz="1800" dirty="0">
                <a:latin typeface="+mn-lt"/>
              </a:rPr>
              <a:t>автомобилей. Около 4% (примерно 9 млрд. долларов) всего малазийского ВВП поступают из этого сектора, который также отвечает за обеспечение занятости более 700 тыс. человек.</a:t>
            </a:r>
            <a:br>
              <a:rPr lang="ru-RU" sz="1800" dirty="0">
                <a:latin typeface="+mn-lt"/>
              </a:rPr>
            </a:br>
            <a:endParaRPr lang="ru-RU" sz="1800" dirty="0">
              <a:latin typeface="+mn-lt"/>
            </a:endParaRPr>
          </a:p>
        </p:txBody>
      </p:sp>
      <p:graphicFrame>
        <p:nvGraphicFramePr>
          <p:cNvPr id="5" name="Объект 5"/>
          <p:cNvGraphicFramePr>
            <a:graphicFrameLocks noGrp="1"/>
          </p:cNvGraphicFramePr>
          <p:nvPr>
            <p:ph idx="1"/>
            <p:extLst/>
          </p:nvPr>
        </p:nvGraphicFramePr>
        <p:xfrm>
          <a:off x="628650" y="2154809"/>
          <a:ext cx="7886700" cy="418198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16378" y="6488668"/>
            <a:ext cx="4905254"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Маркетинговые </a:t>
            </a:r>
            <a:r>
              <a:rPr lang="ru-RU" sz="1200" dirty="0" smtClean="0">
                <a:solidFill>
                  <a:schemeClr val="bg1">
                    <a:lumMod val="50000"/>
                  </a:schemeClr>
                </a:solidFill>
              </a:rPr>
              <a:t>исследования </a:t>
            </a:r>
            <a:r>
              <a:rPr lang="en-US" sz="1200" dirty="0" smtClean="0">
                <a:solidFill>
                  <a:schemeClr val="bg1">
                    <a:lumMod val="50000"/>
                  </a:schemeClr>
                </a:solidFill>
              </a:rPr>
              <a:t>- </a:t>
            </a:r>
            <a:r>
              <a:rPr lang="en-US" sz="1200" dirty="0">
                <a:solidFill>
                  <a:schemeClr val="bg1">
                    <a:lumMod val="50000"/>
                  </a:schemeClr>
                </a:solidFill>
              </a:rPr>
              <a:t>https://marketpublishers.ru/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135</a:t>
            </a:fld>
            <a:endParaRPr lang="ru-RU"/>
          </a:p>
        </p:txBody>
      </p:sp>
    </p:spTree>
    <p:extLst>
      <p:ext uri="{BB962C8B-B14F-4D97-AF65-F5344CB8AC3E}">
        <p14:creationId xmlns:p14="http://schemas.microsoft.com/office/powerpoint/2010/main" val="9942700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0" y="0"/>
          <a:ext cx="9144000" cy="628192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4905254"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Маркетинговые </a:t>
            </a:r>
            <a:r>
              <a:rPr lang="ru-RU" sz="1200" dirty="0" smtClean="0">
                <a:solidFill>
                  <a:schemeClr val="bg1">
                    <a:lumMod val="50000"/>
                  </a:schemeClr>
                </a:solidFill>
              </a:rPr>
              <a:t>исследования </a:t>
            </a:r>
            <a:r>
              <a:rPr lang="en-US" sz="1200" dirty="0" smtClean="0">
                <a:solidFill>
                  <a:schemeClr val="bg1">
                    <a:lumMod val="50000"/>
                  </a:schemeClr>
                </a:solidFill>
              </a:rPr>
              <a:t>- </a:t>
            </a:r>
            <a:r>
              <a:rPr lang="en-US" sz="1200" dirty="0">
                <a:solidFill>
                  <a:schemeClr val="bg1">
                    <a:lumMod val="50000"/>
                  </a:schemeClr>
                </a:solidFill>
              </a:rPr>
              <a:t>https://marketpublishers.ru/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136</a:t>
            </a:fld>
            <a:endParaRPr lang="ru-RU"/>
          </a:p>
        </p:txBody>
      </p:sp>
    </p:spTree>
    <p:extLst>
      <p:ext uri="{BB962C8B-B14F-4D97-AF65-F5344CB8AC3E}">
        <p14:creationId xmlns:p14="http://schemas.microsoft.com/office/powerpoint/2010/main" val="42499439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85905559"/>
              </p:ext>
            </p:extLst>
          </p:nvPr>
        </p:nvGraphicFramePr>
        <p:xfrm>
          <a:off x="0" y="0"/>
          <a:ext cx="9144000" cy="634593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137</a:t>
            </a:fld>
            <a:endParaRPr lang="ru-RU"/>
          </a:p>
        </p:txBody>
      </p:sp>
    </p:spTree>
    <p:extLst>
      <p:ext uri="{BB962C8B-B14F-4D97-AF65-F5344CB8AC3E}">
        <p14:creationId xmlns:p14="http://schemas.microsoft.com/office/powerpoint/2010/main" val="11361740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192775773"/>
              </p:ext>
            </p:extLst>
          </p:nvPr>
        </p:nvGraphicFramePr>
        <p:xfrm>
          <a:off x="0" y="0"/>
          <a:ext cx="9144000" cy="6327648"/>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138</a:t>
            </a:fld>
            <a:endParaRPr lang="ru-RU"/>
          </a:p>
        </p:txBody>
      </p:sp>
    </p:spTree>
    <p:extLst>
      <p:ext uri="{BB962C8B-B14F-4D97-AF65-F5344CB8AC3E}">
        <p14:creationId xmlns:p14="http://schemas.microsoft.com/office/powerpoint/2010/main" val="36272595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579174285"/>
              </p:ext>
            </p:extLst>
          </p:nvPr>
        </p:nvGraphicFramePr>
        <p:xfrm>
          <a:off x="0" y="0"/>
          <a:ext cx="9144000" cy="635508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139</a:t>
            </a:fld>
            <a:endParaRPr lang="ru-RU"/>
          </a:p>
        </p:txBody>
      </p:sp>
    </p:spTree>
    <p:extLst>
      <p:ext uri="{BB962C8B-B14F-4D97-AF65-F5344CB8AC3E}">
        <p14:creationId xmlns:p14="http://schemas.microsoft.com/office/powerpoint/2010/main" val="2024226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491"/>
            <a:ext cx="9144000" cy="6996982"/>
          </a:xfrm>
          <a:prstGeom prst="rect">
            <a:avLst/>
          </a:prstGeom>
        </p:spPr>
      </p:pic>
      <p:sp>
        <p:nvSpPr>
          <p:cNvPr id="2" name="Номер слайда 1"/>
          <p:cNvSpPr>
            <a:spLocks noGrp="1"/>
          </p:cNvSpPr>
          <p:nvPr>
            <p:ph type="sldNum" sz="quarter" idx="12"/>
          </p:nvPr>
        </p:nvSpPr>
        <p:spPr/>
        <p:txBody>
          <a:bodyPr/>
          <a:lstStyle/>
          <a:p>
            <a:fld id="{64E69A2B-7C95-454D-81F9-393F419C4593}" type="slidenum">
              <a:rPr lang="ru-RU" smtClean="0"/>
              <a:t>14</a:t>
            </a:fld>
            <a:endParaRPr lang="ru-RU"/>
          </a:p>
        </p:txBody>
      </p:sp>
    </p:spTree>
    <p:extLst>
      <p:ext uri="{BB962C8B-B14F-4D97-AF65-F5344CB8AC3E}">
        <p14:creationId xmlns:p14="http://schemas.microsoft.com/office/powerpoint/2010/main" val="1554590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170694853"/>
              </p:ext>
            </p:extLst>
          </p:nvPr>
        </p:nvGraphicFramePr>
        <p:xfrm>
          <a:off x="0" y="0"/>
          <a:ext cx="9144000" cy="635508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140</a:t>
            </a:fld>
            <a:endParaRPr lang="ru-RU"/>
          </a:p>
        </p:txBody>
      </p:sp>
    </p:spTree>
    <p:extLst>
      <p:ext uri="{BB962C8B-B14F-4D97-AF65-F5344CB8AC3E}">
        <p14:creationId xmlns:p14="http://schemas.microsoft.com/office/powerpoint/2010/main" val="26460346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524057495"/>
              </p:ext>
            </p:extLst>
          </p:nvPr>
        </p:nvGraphicFramePr>
        <p:xfrm>
          <a:off x="0" y="0"/>
          <a:ext cx="9144000" cy="6327648"/>
        </p:xfrm>
        <a:graphic>
          <a:graphicData uri="http://schemas.openxmlformats.org/drawingml/2006/chart">
            <c:chart xmlns:c="http://schemas.openxmlformats.org/drawingml/2006/chart" xmlns:r="http://schemas.openxmlformats.org/officeDocument/2006/relationships" r:id="rId2"/>
          </a:graphicData>
        </a:graphic>
      </p:graphicFrame>
      <p:sp>
        <p:nvSpPr>
          <p:cNvPr id="4" name="Прямоугольник 3"/>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141</a:t>
            </a:fld>
            <a:endParaRPr lang="ru-RU"/>
          </a:p>
        </p:txBody>
      </p:sp>
    </p:spTree>
    <p:extLst>
      <p:ext uri="{BB962C8B-B14F-4D97-AF65-F5344CB8AC3E}">
        <p14:creationId xmlns:p14="http://schemas.microsoft.com/office/powerpoint/2010/main" val="40756756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311044683"/>
              </p:ext>
            </p:extLst>
          </p:nvPr>
        </p:nvGraphicFramePr>
        <p:xfrm>
          <a:off x="0" y="0"/>
          <a:ext cx="9144000" cy="634593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142</a:t>
            </a:fld>
            <a:endParaRPr lang="ru-RU"/>
          </a:p>
        </p:txBody>
      </p:sp>
    </p:spTree>
    <p:extLst>
      <p:ext uri="{BB962C8B-B14F-4D97-AF65-F5344CB8AC3E}">
        <p14:creationId xmlns:p14="http://schemas.microsoft.com/office/powerpoint/2010/main" val="1681181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70143348"/>
              </p:ext>
            </p:extLst>
          </p:nvPr>
        </p:nvGraphicFramePr>
        <p:xfrm>
          <a:off x="0" y="0"/>
          <a:ext cx="9144000" cy="633679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143</a:t>
            </a:fld>
            <a:endParaRPr lang="ru-RU"/>
          </a:p>
        </p:txBody>
      </p:sp>
    </p:spTree>
    <p:extLst>
      <p:ext uri="{BB962C8B-B14F-4D97-AF65-F5344CB8AC3E}">
        <p14:creationId xmlns:p14="http://schemas.microsoft.com/office/powerpoint/2010/main" val="1289453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245535925"/>
              </p:ext>
            </p:extLst>
          </p:nvPr>
        </p:nvGraphicFramePr>
        <p:xfrm>
          <a:off x="0" y="0"/>
          <a:ext cx="9144000" cy="634593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144</a:t>
            </a:fld>
            <a:endParaRPr lang="ru-RU"/>
          </a:p>
        </p:txBody>
      </p:sp>
    </p:spTree>
    <p:extLst>
      <p:ext uri="{BB962C8B-B14F-4D97-AF65-F5344CB8AC3E}">
        <p14:creationId xmlns:p14="http://schemas.microsoft.com/office/powerpoint/2010/main" val="33829386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68" y="234539"/>
            <a:ext cx="7466404" cy="707886"/>
          </a:xfrm>
          <a:prstGeom prst="rect">
            <a:avLst/>
          </a:prstGeom>
          <a:solidFill>
            <a:schemeClr val="bg1"/>
          </a:solidFill>
        </p:spPr>
        <p:txBody>
          <a:bodyPr wrap="none" rtlCol="0">
            <a:spAutoFit/>
          </a:bodyPr>
          <a:lstStyle/>
          <a:p>
            <a:pPr algn="ctr"/>
            <a:r>
              <a:rPr lang="ru-RU" sz="2000" b="1" dirty="0">
                <a:solidFill>
                  <a:schemeClr val="bg1">
                    <a:lumMod val="50000"/>
                  </a:schemeClr>
                </a:solidFill>
                <a:latin typeface="+mj-lt"/>
              </a:rPr>
              <a:t>Рейтинг лучших университетов </a:t>
            </a:r>
            <a:r>
              <a:rPr lang="ru-RU" sz="2000" b="1" dirty="0" smtClean="0">
                <a:solidFill>
                  <a:schemeClr val="bg1">
                    <a:lumMod val="50000"/>
                  </a:schemeClr>
                </a:solidFill>
                <a:latin typeface="+mj-lt"/>
              </a:rPr>
              <a:t>мира</a:t>
            </a:r>
          </a:p>
          <a:p>
            <a:pPr algn="ctr"/>
            <a:r>
              <a:rPr lang="en-US" sz="2000" b="1" dirty="0">
                <a:solidFill>
                  <a:schemeClr val="bg1">
                    <a:lumMod val="50000"/>
                  </a:schemeClr>
                </a:solidFill>
              </a:rPr>
              <a:t>Times Higher Education: THE World University Rankings </a:t>
            </a:r>
            <a:r>
              <a:rPr lang="en-US" sz="2000" b="1" dirty="0" smtClean="0">
                <a:solidFill>
                  <a:schemeClr val="bg1">
                    <a:lumMod val="50000"/>
                  </a:schemeClr>
                </a:solidFill>
              </a:rPr>
              <a:t>2019–2020</a:t>
            </a:r>
            <a:r>
              <a:rPr lang="ru-RU" sz="2000" b="1" dirty="0" smtClean="0">
                <a:solidFill>
                  <a:schemeClr val="bg1">
                    <a:lumMod val="50000"/>
                  </a:schemeClr>
                </a:solidFill>
              </a:rPr>
              <a:t> г.</a:t>
            </a:r>
            <a:endParaRPr lang="ru-RU" sz="2000" b="1" dirty="0">
              <a:solidFill>
                <a:schemeClr val="bg1">
                  <a:lumMod val="50000"/>
                </a:schemeClr>
              </a:solidFill>
              <a:latin typeface="+mj-l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47442795"/>
              </p:ext>
            </p:extLst>
          </p:nvPr>
        </p:nvGraphicFramePr>
        <p:xfrm>
          <a:off x="-1" y="1280160"/>
          <a:ext cx="9144002" cy="4830185"/>
        </p:xfrm>
        <a:graphic>
          <a:graphicData uri="http://schemas.openxmlformats.org/drawingml/2006/table">
            <a:tbl>
              <a:tblPr firstRow="1" firstCol="1" bandRow="1">
                <a:tableStyleId>{5C22544A-7EE6-4342-B048-85BDC9FD1C3A}</a:tableStyleId>
              </a:tblPr>
              <a:tblGrid>
                <a:gridCol w="777241">
                  <a:extLst>
                    <a:ext uri="{9D8B030D-6E8A-4147-A177-3AD203B41FA5}">
                      <a16:colId xmlns:a16="http://schemas.microsoft.com/office/drawing/2014/main" val="3575087804"/>
                    </a:ext>
                  </a:extLst>
                </a:gridCol>
                <a:gridCol w="3794759">
                  <a:extLst>
                    <a:ext uri="{9D8B030D-6E8A-4147-A177-3AD203B41FA5}">
                      <a16:colId xmlns:a16="http://schemas.microsoft.com/office/drawing/2014/main" val="3878935995"/>
                    </a:ext>
                  </a:extLst>
                </a:gridCol>
                <a:gridCol w="2286001">
                  <a:extLst>
                    <a:ext uri="{9D8B030D-6E8A-4147-A177-3AD203B41FA5}">
                      <a16:colId xmlns:a16="http://schemas.microsoft.com/office/drawing/2014/main" val="1294210121"/>
                    </a:ext>
                  </a:extLst>
                </a:gridCol>
                <a:gridCol w="2286001">
                  <a:extLst>
                    <a:ext uri="{9D8B030D-6E8A-4147-A177-3AD203B41FA5}">
                      <a16:colId xmlns:a16="http://schemas.microsoft.com/office/drawing/2014/main" val="2957987780"/>
                    </a:ext>
                  </a:extLst>
                </a:gridCol>
              </a:tblGrid>
              <a:tr h="289488">
                <a:tc>
                  <a:txBody>
                    <a:bodyPr/>
                    <a:lstStyle/>
                    <a:p>
                      <a:pPr algn="ctr">
                        <a:spcAft>
                          <a:spcPts val="0"/>
                        </a:spcAft>
                      </a:pPr>
                      <a:r>
                        <a:rPr lang="ru-RU" sz="1600">
                          <a:effectLst/>
                        </a:rPr>
                        <a:t>Рейтинг</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gridSpan="2">
                  <a:txBody>
                    <a:bodyPr/>
                    <a:lstStyle/>
                    <a:p>
                      <a:pPr algn="ctr">
                        <a:spcAft>
                          <a:spcPts val="0"/>
                        </a:spcAft>
                      </a:pPr>
                      <a:r>
                        <a:rPr lang="ru-RU" sz="1600">
                          <a:effectLst/>
                        </a:rPr>
                        <a:t>Университет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hMerge="1">
                  <a:txBody>
                    <a:bodyPr/>
                    <a:lstStyle/>
                    <a:p>
                      <a:endParaRPr lang="ru-RU"/>
                    </a:p>
                  </a:txBody>
                  <a:tcPr/>
                </a:tc>
                <a:tc>
                  <a:txBody>
                    <a:bodyPr/>
                    <a:lstStyle/>
                    <a:p>
                      <a:pPr algn="ctr">
                        <a:spcAft>
                          <a:spcPts val="0"/>
                        </a:spcAft>
                      </a:pPr>
                      <a:r>
                        <a:rPr lang="ru-RU" sz="1600">
                          <a:effectLst/>
                        </a:rPr>
                        <a:t>Страна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82708529"/>
                  </a:ext>
                </a:extLst>
              </a:tr>
              <a:tr h="289488">
                <a:tc>
                  <a:txBody>
                    <a:bodyPr/>
                    <a:lstStyle/>
                    <a:p>
                      <a:pPr algn="ctr">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University of Oxford</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Оксфорд­ский универ­ситет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Велико­британия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214412392"/>
                  </a:ext>
                </a:extLst>
              </a:tr>
              <a:tr h="551666">
                <a:tc>
                  <a:txBody>
                    <a:bodyPr/>
                    <a:lstStyle/>
                    <a:p>
                      <a:pPr algn="ctr">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California Institute of Technology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Калифор­ний­ский техно­логи­че­ский институт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США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77426766"/>
                  </a:ext>
                </a:extLst>
              </a:tr>
              <a:tr h="289488">
                <a:tc>
                  <a:txBody>
                    <a:bodyPr/>
                    <a:lstStyle/>
                    <a:p>
                      <a:pPr algn="ctr">
                        <a:spcAft>
                          <a:spcPts val="0"/>
                        </a:spcAft>
                      </a:pPr>
                      <a:r>
                        <a:rPr lang="ru-RU" sz="1600">
                          <a:effectLst/>
                        </a:rPr>
                        <a:t>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University of Cambridge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Кембридж­ский универ­ситет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Велико­британия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3770807"/>
                  </a:ext>
                </a:extLst>
              </a:tr>
              <a:tr h="289488">
                <a:tc>
                  <a:txBody>
                    <a:bodyPr/>
                    <a:lstStyle/>
                    <a:p>
                      <a:pPr algn="ctr">
                        <a:spcAft>
                          <a:spcPts val="0"/>
                        </a:spcAft>
                      </a:pPr>
                      <a:r>
                        <a:rPr lang="ru-RU" sz="1600">
                          <a:effectLst/>
                        </a:rPr>
                        <a:t>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Stanford University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Стэнфорд­ский универ­ситет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США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084402815"/>
                  </a:ext>
                </a:extLst>
              </a:tr>
              <a:tr h="551666">
                <a:tc>
                  <a:txBody>
                    <a:bodyPr/>
                    <a:lstStyle/>
                    <a:p>
                      <a:pPr algn="ctr">
                        <a:spcAft>
                          <a:spcPts val="0"/>
                        </a:spcAft>
                      </a:pPr>
                      <a:r>
                        <a:rPr lang="ru-RU" sz="1600">
                          <a:effectLst/>
                        </a:rPr>
                        <a:t>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Massachusetts Institute of Technology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Массачусет­ский техно­логи­че­ский институт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США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98494517"/>
                  </a:ext>
                </a:extLst>
              </a:tr>
              <a:tr h="551666">
                <a:tc>
                  <a:txBody>
                    <a:bodyPr/>
                    <a:lstStyle/>
                    <a:p>
                      <a:pPr algn="ctr">
                        <a:spcAft>
                          <a:spcPts val="0"/>
                        </a:spcAft>
                      </a:pPr>
                      <a:r>
                        <a:rPr lang="ru-RU" sz="1600">
                          <a:effectLst/>
                        </a:rPr>
                        <a:t>25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National University of Singapore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Национальный универ­ситет Сингапура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Сингапур</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19587831"/>
                  </a:ext>
                </a:extLst>
              </a:tr>
              <a:tr h="551666">
                <a:tc>
                  <a:txBody>
                    <a:bodyPr/>
                    <a:lstStyle/>
                    <a:p>
                      <a:pPr algn="ctr">
                        <a:spcAft>
                          <a:spcPts val="0"/>
                        </a:spcAft>
                      </a:pPr>
                      <a:r>
                        <a:rPr lang="ru-RU" sz="1600">
                          <a:effectLst/>
                        </a:rPr>
                        <a:t>48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Nanyang Technological University, Singapore</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Наньянский техно­логи­че­ский универ­ситет</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Сингапур</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28624828"/>
                  </a:ext>
                </a:extLst>
              </a:tr>
              <a:tr h="813843">
                <a:tc>
                  <a:txBody>
                    <a:bodyPr/>
                    <a:lstStyle/>
                    <a:p>
                      <a:pPr algn="ctr">
                        <a:spcAft>
                          <a:spcPts val="0"/>
                        </a:spcAft>
                      </a:pPr>
                      <a:r>
                        <a:rPr lang="ru-RU" sz="1600">
                          <a:effectLst/>
                        </a:rPr>
                        <a:t>189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a:effectLst/>
                        </a:rPr>
                        <a:t>Lomonosov Moscow State University</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dirty="0">
                          <a:effectLst/>
                        </a:rPr>
                        <a:t>Москов­ский государст­венный универ­ситет имени М, В, Ломоно­сова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ru-RU" sz="1600" dirty="0">
                          <a:effectLst/>
                        </a:rPr>
                        <a:t>Россия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33240318"/>
                  </a:ext>
                </a:extLst>
              </a:tr>
            </a:tbl>
          </a:graphicData>
        </a:graphic>
      </p:graphicFrame>
      <p:sp>
        <p:nvSpPr>
          <p:cNvPr id="7" name="Прямоугольник 6"/>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145</a:t>
            </a:fld>
            <a:endParaRPr lang="ru-RU"/>
          </a:p>
        </p:txBody>
      </p:sp>
    </p:spTree>
    <p:extLst>
      <p:ext uri="{BB962C8B-B14F-4D97-AF65-F5344CB8AC3E}">
        <p14:creationId xmlns:p14="http://schemas.microsoft.com/office/powerpoint/2010/main" val="26940336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294146651"/>
              </p:ext>
            </p:extLst>
          </p:nvPr>
        </p:nvGraphicFramePr>
        <p:xfrm>
          <a:off x="0" y="0"/>
          <a:ext cx="9144000" cy="6448080"/>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146</a:t>
            </a:fld>
            <a:endParaRPr lang="ru-RU"/>
          </a:p>
        </p:txBody>
      </p:sp>
    </p:spTree>
    <p:extLst>
      <p:ext uri="{BB962C8B-B14F-4D97-AF65-F5344CB8AC3E}">
        <p14:creationId xmlns:p14="http://schemas.microsoft.com/office/powerpoint/2010/main" val="17734633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672078202"/>
              </p:ext>
            </p:extLst>
          </p:nvPr>
        </p:nvGraphicFramePr>
        <p:xfrm>
          <a:off x="0" y="0"/>
          <a:ext cx="9144000" cy="634593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147</a:t>
            </a:fld>
            <a:endParaRPr lang="ru-RU"/>
          </a:p>
        </p:txBody>
      </p:sp>
    </p:spTree>
    <p:extLst>
      <p:ext uri="{BB962C8B-B14F-4D97-AF65-F5344CB8AC3E}">
        <p14:creationId xmlns:p14="http://schemas.microsoft.com/office/powerpoint/2010/main" val="548523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5541861"/>
              </p:ext>
            </p:extLst>
          </p:nvPr>
        </p:nvGraphicFramePr>
        <p:xfrm>
          <a:off x="0" y="0"/>
          <a:ext cx="9144000" cy="633679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148</a:t>
            </a:fld>
            <a:endParaRPr lang="ru-RU"/>
          </a:p>
        </p:txBody>
      </p:sp>
    </p:spTree>
    <p:extLst>
      <p:ext uri="{BB962C8B-B14F-4D97-AF65-F5344CB8AC3E}">
        <p14:creationId xmlns:p14="http://schemas.microsoft.com/office/powerpoint/2010/main" val="4279958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172301615"/>
              </p:ext>
            </p:extLst>
          </p:nvPr>
        </p:nvGraphicFramePr>
        <p:xfrm>
          <a:off x="0" y="0"/>
          <a:ext cx="9144000" cy="6364224"/>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3697679"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smtClean="0">
                <a:solidFill>
                  <a:schemeClr val="bg1">
                    <a:lumMod val="50000"/>
                  </a:schemeClr>
                </a:solidFill>
              </a:rPr>
              <a:t>Аналитический портал - </a:t>
            </a:r>
            <a:r>
              <a:rPr lang="en-US" sz="1200" dirty="0" smtClean="0">
                <a:solidFill>
                  <a:schemeClr val="bg1">
                    <a:lumMod val="50000"/>
                  </a:schemeClr>
                </a:solidFill>
              </a:rPr>
              <a:t>https</a:t>
            </a:r>
            <a:r>
              <a:rPr lang="en-US" sz="1200" dirty="0">
                <a:solidFill>
                  <a:schemeClr val="bg1">
                    <a:lumMod val="50000"/>
                  </a:schemeClr>
                </a:solidFill>
              </a:rPr>
              <a:t>://gtmarket.ru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149</a:t>
            </a:fld>
            <a:endParaRPr lang="ru-RU"/>
          </a:p>
        </p:txBody>
      </p:sp>
    </p:spTree>
    <p:extLst>
      <p:ext uri="{BB962C8B-B14F-4D97-AF65-F5344CB8AC3E}">
        <p14:creationId xmlns:p14="http://schemas.microsoft.com/office/powerpoint/2010/main" val="31264183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Овал 6"/>
          <p:cNvSpPr/>
          <p:nvPr/>
        </p:nvSpPr>
        <p:spPr>
          <a:xfrm>
            <a:off x="631771" y="4148050"/>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a:t>Население</a:t>
            </a:r>
          </a:p>
          <a:p>
            <a:pPr algn="ctr"/>
            <a:r>
              <a:rPr lang="ru-RU" sz="2800" b="1" dirty="0"/>
              <a:t>94</a:t>
            </a:r>
            <a:r>
              <a:rPr lang="en-US" sz="2800" b="1" dirty="0"/>
              <a:t>.</a:t>
            </a:r>
            <a:r>
              <a:rPr lang="ru-RU" sz="2800" b="1" dirty="0" smtClean="0"/>
              <a:t>5</a:t>
            </a:r>
            <a:r>
              <a:rPr lang="en-US" sz="2800" b="1" dirty="0" smtClean="0"/>
              <a:t>75.</a:t>
            </a:r>
            <a:r>
              <a:rPr lang="ru-RU" sz="2800" b="1" dirty="0" smtClean="0"/>
              <a:t>642</a:t>
            </a:r>
            <a:endParaRPr lang="en-US" sz="2800" b="1" dirty="0" smtClean="0"/>
          </a:p>
          <a:p>
            <a:pPr algn="ctr"/>
            <a:r>
              <a:rPr lang="ru-RU" sz="2800" b="1" dirty="0" smtClean="0"/>
              <a:t>человек</a:t>
            </a:r>
            <a:endParaRPr lang="ru-RU" sz="2800" b="1" dirty="0"/>
          </a:p>
        </p:txBody>
      </p:sp>
      <p:sp>
        <p:nvSpPr>
          <p:cNvPr id="8" name="TextBox 7"/>
          <p:cNvSpPr txBox="1"/>
          <p:nvPr/>
        </p:nvSpPr>
        <p:spPr>
          <a:xfrm>
            <a:off x="2322987" y="158139"/>
            <a:ext cx="4498026"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ВЬЕТНАМ</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492000" y="4148050"/>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effectLst/>
              </a:rPr>
              <a:t>241,27 млрд</a:t>
            </a:r>
            <a:r>
              <a:rPr lang="en-US" sz="2800" b="1" dirty="0" smtClean="0">
                <a:effectLst/>
              </a:rPr>
              <a:t> </a:t>
            </a:r>
            <a:endParaRPr lang="ru-RU" sz="2800" b="1" dirty="0" smtClean="0">
              <a:effectLst/>
            </a:endParaRP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52230" y="4142510"/>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effectLst/>
              </a:rPr>
              <a:t>331.210 км²</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15</a:t>
            </a:fld>
            <a:endParaRPr lang="ru-RU"/>
          </a:p>
        </p:txBody>
      </p:sp>
    </p:spTree>
    <p:extLst>
      <p:ext uri="{BB962C8B-B14F-4D97-AF65-F5344CB8AC3E}">
        <p14:creationId xmlns:p14="http://schemas.microsoft.com/office/powerpoint/2010/main" val="71452264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04487991"/>
              </p:ext>
            </p:extLst>
          </p:nvPr>
        </p:nvGraphicFramePr>
        <p:xfrm>
          <a:off x="0" y="0"/>
          <a:ext cx="9144000" cy="6364224"/>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75535" y="6448080"/>
            <a:ext cx="202824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en-US" sz="1200" dirty="0" smtClean="0">
                <a:solidFill>
                  <a:schemeClr val="bg1">
                    <a:lumMod val="50000"/>
                  </a:schemeClr>
                </a:solidFill>
              </a:rPr>
              <a:t>https</a:t>
            </a:r>
            <a:r>
              <a:rPr lang="en-US" sz="1200" dirty="0">
                <a:solidFill>
                  <a:schemeClr val="bg1">
                    <a:lumMod val="50000"/>
                  </a:schemeClr>
                </a:solidFill>
              </a:rPr>
              <a:t>://nonews.co</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150</a:t>
            </a:fld>
            <a:endParaRPr lang="ru-RU"/>
          </a:p>
        </p:txBody>
      </p:sp>
    </p:spTree>
    <p:extLst>
      <p:ext uri="{BB962C8B-B14F-4D97-AF65-F5344CB8AC3E}">
        <p14:creationId xmlns:p14="http://schemas.microsoft.com/office/powerpoint/2010/main" val="30902758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35" y="6448080"/>
            <a:ext cx="202824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dirty="0" smtClean="0">
                <a:solidFill>
                  <a:schemeClr val="bg1">
                    <a:lumMod val="50000"/>
                  </a:schemeClr>
                </a:solidFill>
              </a:rPr>
              <a:t>Источник</a:t>
            </a:r>
            <a:r>
              <a:rPr lang="en-US" sz="1200" dirty="0">
                <a:solidFill>
                  <a:schemeClr val="bg1">
                    <a:lumMod val="50000"/>
                  </a:schemeClr>
                </a:solidFill>
              </a:rPr>
              <a:t>: </a:t>
            </a:r>
            <a:r>
              <a:rPr lang="en-US" sz="1200" dirty="0" smtClean="0">
                <a:solidFill>
                  <a:schemeClr val="bg1">
                    <a:lumMod val="50000"/>
                  </a:schemeClr>
                </a:solidFill>
              </a:rPr>
              <a:t>https</a:t>
            </a:r>
            <a:r>
              <a:rPr lang="en-US" sz="1200" dirty="0">
                <a:solidFill>
                  <a:schemeClr val="bg1">
                    <a:lumMod val="50000"/>
                  </a:schemeClr>
                </a:solidFill>
              </a:rPr>
              <a:t>://nonews.co</a:t>
            </a:r>
            <a:endParaRPr lang="ru-RU" sz="1200" dirty="0">
              <a:solidFill>
                <a:schemeClr val="bg1">
                  <a:lumMod val="50000"/>
                </a:schemeClr>
              </a:solidFill>
            </a:endParaRPr>
          </a:p>
        </p:txBody>
      </p:sp>
      <p:sp>
        <p:nvSpPr>
          <p:cNvPr id="4" name="Номер слайда 3"/>
          <p:cNvSpPr>
            <a:spLocks noGrp="1"/>
          </p:cNvSpPr>
          <p:nvPr>
            <p:ph type="sldNum" sz="quarter" idx="12"/>
          </p:nvPr>
        </p:nvSpPr>
        <p:spPr/>
        <p:txBody>
          <a:bodyPr/>
          <a:lstStyle/>
          <a:p>
            <a:fld id="{64E69A2B-7C95-454D-81F9-393F419C4593}" type="slidenum">
              <a:rPr lang="ru-RU" smtClean="0"/>
              <a:t>151</a:t>
            </a:fld>
            <a:endParaRPr lang="ru-RU"/>
          </a:p>
        </p:txBody>
      </p:sp>
      <p:sp>
        <p:nvSpPr>
          <p:cNvPr id="5" name="TextBox 4"/>
          <p:cNvSpPr txBox="1"/>
          <p:nvPr/>
        </p:nvSpPr>
        <p:spPr>
          <a:xfrm>
            <a:off x="627463" y="177130"/>
            <a:ext cx="7750840" cy="523220"/>
          </a:xfrm>
          <a:prstGeom prst="rect">
            <a:avLst/>
          </a:prstGeom>
          <a:noFill/>
        </p:spPr>
        <p:txBody>
          <a:bodyPr wrap="none" rtlCol="0">
            <a:spAutoFit/>
          </a:bodyPr>
          <a:lstStyle/>
          <a:p>
            <a:r>
              <a:rPr lang="ru-RU" sz="2800" b="1" dirty="0">
                <a:latin typeface="+mj-lt"/>
              </a:rPr>
              <a:t>Рейтинг стран по легкости ведения </a:t>
            </a:r>
            <a:r>
              <a:rPr lang="ru-RU" sz="2800" b="1" dirty="0" smtClean="0">
                <a:latin typeface="+mj-lt"/>
              </a:rPr>
              <a:t>бизнеса 2019 г.</a:t>
            </a:r>
            <a:endParaRPr lang="ru-RU" sz="2800" b="1" dirty="0">
              <a:latin typeface="+mj-lt"/>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419733039"/>
              </p:ext>
            </p:extLst>
          </p:nvPr>
        </p:nvGraphicFramePr>
        <p:xfrm>
          <a:off x="491603" y="1207426"/>
          <a:ext cx="7886700" cy="2415159"/>
        </p:xfrm>
        <a:graphic>
          <a:graphicData uri="http://schemas.openxmlformats.org/drawingml/2006/table">
            <a:tbl>
              <a:tblPr firstRow="1" firstCol="1" bandRow="1">
                <a:tableStyleId>{46F890A9-2807-4EBB-B81D-B2AA78EC7F39}</a:tableStyleId>
              </a:tblPr>
              <a:tblGrid>
                <a:gridCol w="657225">
                  <a:extLst>
                    <a:ext uri="{9D8B030D-6E8A-4147-A177-3AD203B41FA5}">
                      <a16:colId xmlns:a16="http://schemas.microsoft.com/office/drawing/2014/main" val="3006500343"/>
                    </a:ext>
                  </a:extLst>
                </a:gridCol>
                <a:gridCol w="1785565">
                  <a:extLst>
                    <a:ext uri="{9D8B030D-6E8A-4147-A177-3AD203B41FA5}">
                      <a16:colId xmlns:a16="http://schemas.microsoft.com/office/drawing/2014/main" val="4227286918"/>
                    </a:ext>
                  </a:extLst>
                </a:gridCol>
                <a:gridCol w="731520">
                  <a:extLst>
                    <a:ext uri="{9D8B030D-6E8A-4147-A177-3AD203B41FA5}">
                      <a16:colId xmlns:a16="http://schemas.microsoft.com/office/drawing/2014/main" val="1942986072"/>
                    </a:ext>
                  </a:extLst>
                </a:gridCol>
                <a:gridCol w="598516">
                  <a:extLst>
                    <a:ext uri="{9D8B030D-6E8A-4147-A177-3AD203B41FA5}">
                      <a16:colId xmlns:a16="http://schemas.microsoft.com/office/drawing/2014/main" val="3205564930"/>
                    </a:ext>
                  </a:extLst>
                </a:gridCol>
                <a:gridCol w="548640">
                  <a:extLst>
                    <a:ext uri="{9D8B030D-6E8A-4147-A177-3AD203B41FA5}">
                      <a16:colId xmlns:a16="http://schemas.microsoft.com/office/drawing/2014/main" val="3197348479"/>
                    </a:ext>
                  </a:extLst>
                </a:gridCol>
                <a:gridCol w="473826">
                  <a:extLst>
                    <a:ext uri="{9D8B030D-6E8A-4147-A177-3AD203B41FA5}">
                      <a16:colId xmlns:a16="http://schemas.microsoft.com/office/drawing/2014/main" val="291231169"/>
                    </a:ext>
                  </a:extLst>
                </a:gridCol>
                <a:gridCol w="507076">
                  <a:extLst>
                    <a:ext uri="{9D8B030D-6E8A-4147-A177-3AD203B41FA5}">
                      <a16:colId xmlns:a16="http://schemas.microsoft.com/office/drawing/2014/main" val="2479110717"/>
                    </a:ext>
                  </a:extLst>
                </a:gridCol>
                <a:gridCol w="556953">
                  <a:extLst>
                    <a:ext uri="{9D8B030D-6E8A-4147-A177-3AD203B41FA5}">
                      <a16:colId xmlns:a16="http://schemas.microsoft.com/office/drawing/2014/main" val="2918390760"/>
                    </a:ext>
                  </a:extLst>
                </a:gridCol>
                <a:gridCol w="565265">
                  <a:extLst>
                    <a:ext uri="{9D8B030D-6E8A-4147-A177-3AD203B41FA5}">
                      <a16:colId xmlns:a16="http://schemas.microsoft.com/office/drawing/2014/main" val="2839457754"/>
                    </a:ext>
                  </a:extLst>
                </a:gridCol>
                <a:gridCol w="457200">
                  <a:extLst>
                    <a:ext uri="{9D8B030D-6E8A-4147-A177-3AD203B41FA5}">
                      <a16:colId xmlns:a16="http://schemas.microsoft.com/office/drawing/2014/main" val="2173407349"/>
                    </a:ext>
                  </a:extLst>
                </a:gridCol>
                <a:gridCol w="498764">
                  <a:extLst>
                    <a:ext uri="{9D8B030D-6E8A-4147-A177-3AD203B41FA5}">
                      <a16:colId xmlns:a16="http://schemas.microsoft.com/office/drawing/2014/main" val="1191207495"/>
                    </a:ext>
                  </a:extLst>
                </a:gridCol>
                <a:gridCol w="506150">
                  <a:extLst>
                    <a:ext uri="{9D8B030D-6E8A-4147-A177-3AD203B41FA5}">
                      <a16:colId xmlns:a16="http://schemas.microsoft.com/office/drawing/2014/main" val="4160162419"/>
                    </a:ext>
                  </a:extLst>
                </a:gridCol>
              </a:tblGrid>
              <a:tr h="0">
                <a:tc>
                  <a:txBody>
                    <a:bodyPr/>
                    <a:lstStyle/>
                    <a:p>
                      <a:pPr algn="ctr">
                        <a:lnSpc>
                          <a:spcPct val="107000"/>
                        </a:lnSpc>
                        <a:spcAft>
                          <a:spcPts val="0"/>
                        </a:spcAft>
                      </a:pPr>
                      <a:r>
                        <a:rPr lang="ru-RU" sz="1600" dirty="0">
                          <a:effectLst/>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Страна</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06501705"/>
                  </a:ext>
                </a:extLst>
              </a:tr>
              <a:tr h="0">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Новая Зеландия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dirty="0">
                          <a:effectLst/>
                        </a:rPr>
                        <a:t>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60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dirty="0">
                          <a:effectLst/>
                        </a:rPr>
                        <a:t>21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85254908"/>
                  </a:ext>
                </a:extLst>
              </a:tr>
              <a:tr h="0">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Сингапур</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67235754"/>
                  </a:ext>
                </a:extLst>
              </a:tr>
              <a:tr h="0">
                <a:tc>
                  <a:txBody>
                    <a:bodyPr/>
                    <a:lstStyle/>
                    <a:p>
                      <a:pPr algn="ctr">
                        <a:lnSpc>
                          <a:spcPct val="107000"/>
                        </a:lnSpc>
                        <a:spcAft>
                          <a:spcPts val="0"/>
                        </a:spcAft>
                      </a:pPr>
                      <a:r>
                        <a:rPr lang="ru-RU" sz="1600" dirty="0">
                          <a:effectLst/>
                        </a:rPr>
                        <a:t>3</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Дания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6</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8181638"/>
                  </a:ext>
                </a:extLst>
              </a:tr>
              <a:tr h="0">
                <a:tc>
                  <a:txBody>
                    <a:bodyPr/>
                    <a:lstStyle/>
                    <a:p>
                      <a:pPr algn="ctr">
                        <a:lnSpc>
                          <a:spcPct val="107000"/>
                        </a:lnSpc>
                        <a:spcAft>
                          <a:spcPts val="0"/>
                        </a:spcAft>
                      </a:pPr>
                      <a:r>
                        <a:rPr lang="ru-RU" sz="1600">
                          <a:effectLst/>
                        </a:rPr>
                        <a:t>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Гонконг</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813680593"/>
                  </a:ext>
                </a:extLst>
              </a:tr>
              <a:tr h="0">
                <a:tc>
                  <a:txBody>
                    <a:bodyPr/>
                    <a:lstStyle/>
                    <a:p>
                      <a:pPr algn="ctr">
                        <a:lnSpc>
                          <a:spcPct val="107000"/>
                        </a:lnSpc>
                        <a:spcAft>
                          <a:spcPts val="0"/>
                        </a:spcAft>
                      </a:pPr>
                      <a:r>
                        <a:rPr lang="ru-RU" sz="1600">
                          <a:effectLst/>
                        </a:rPr>
                        <a:t>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Южная Корея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60</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dirty="0">
                          <a:effectLst/>
                        </a:rPr>
                        <a:t>11</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79418885"/>
                  </a:ext>
                </a:extLst>
              </a:tr>
              <a:tr h="0">
                <a:tc>
                  <a:txBody>
                    <a:bodyPr/>
                    <a:lstStyle/>
                    <a:p>
                      <a:pPr algn="ctr">
                        <a:lnSpc>
                          <a:spcPct val="107000"/>
                        </a:lnSpc>
                        <a:spcAft>
                          <a:spcPts val="0"/>
                        </a:spcAft>
                      </a:pPr>
                      <a:r>
                        <a:rPr lang="ru-RU" sz="1600">
                          <a:effectLst/>
                        </a:rPr>
                        <a:t>11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ОАЭ</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98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75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987525393"/>
                  </a:ext>
                </a:extLst>
              </a:tr>
              <a:tr h="0">
                <a:tc>
                  <a:txBody>
                    <a:bodyPr/>
                    <a:lstStyle/>
                    <a:p>
                      <a:pPr algn="ctr">
                        <a:lnSpc>
                          <a:spcPct val="107000"/>
                        </a:lnSpc>
                        <a:spcAft>
                          <a:spcPts val="0"/>
                        </a:spcAft>
                      </a:pPr>
                      <a:r>
                        <a:rPr lang="ru-RU" sz="1600">
                          <a:effectLst/>
                        </a:rPr>
                        <a:t>15</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Малайзия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122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dirty="0">
                          <a:effectLst/>
                        </a:rPr>
                        <a:t>29</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72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84113316"/>
                  </a:ext>
                </a:extLst>
              </a:tr>
              <a:tr h="0">
                <a:tc>
                  <a:txBody>
                    <a:bodyPr/>
                    <a:lstStyle/>
                    <a:p>
                      <a:pPr algn="ctr">
                        <a:lnSpc>
                          <a:spcPct val="107000"/>
                        </a:lnSpc>
                        <a:spcAft>
                          <a:spcPts val="0"/>
                        </a:spcAft>
                      </a:pPr>
                      <a:r>
                        <a:rPr lang="ru-RU" sz="1600">
                          <a:effectLst/>
                        </a:rPr>
                        <a:t>31</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Россия</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32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48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22</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57</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53</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99</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a:effectLst/>
                        </a:rPr>
                        <a:t>18</a:t>
                      </a:r>
                      <a:endParaRPr lang="ru-RU" sz="14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0"/>
                        </a:spcAft>
                      </a:pPr>
                      <a:r>
                        <a:rPr lang="ru-RU" sz="1600" dirty="0">
                          <a:effectLst/>
                        </a:rPr>
                        <a:t>55</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25387012"/>
                  </a:ext>
                </a:extLst>
              </a:tr>
            </a:tbl>
          </a:graphicData>
        </a:graphic>
      </p:graphicFrame>
      <p:sp>
        <p:nvSpPr>
          <p:cNvPr id="10" name="Прямоугольник 9"/>
          <p:cNvSpPr/>
          <p:nvPr/>
        </p:nvSpPr>
        <p:spPr>
          <a:xfrm>
            <a:off x="423949" y="4018759"/>
            <a:ext cx="4414058" cy="1323439"/>
          </a:xfrm>
          <a:prstGeom prst="rect">
            <a:avLst/>
          </a:prstGeom>
        </p:spPr>
        <p:txBody>
          <a:bodyPr wrap="square">
            <a:spAutoFit/>
          </a:bodyPr>
          <a:lstStyle/>
          <a:p>
            <a:r>
              <a:rPr lang="ru-RU" sz="1600" dirty="0" smtClean="0"/>
              <a:t>№1 Регистрация предприятий</a:t>
            </a:r>
            <a:endParaRPr lang="ru-RU" sz="1600" dirty="0"/>
          </a:p>
          <a:p>
            <a:r>
              <a:rPr lang="ru-RU" sz="1600" dirty="0" smtClean="0"/>
              <a:t>№2 Получение </a:t>
            </a:r>
            <a:r>
              <a:rPr lang="ru-RU" sz="1600" dirty="0"/>
              <a:t>разрешений на </a:t>
            </a:r>
            <a:r>
              <a:rPr lang="ru-RU" sz="1600" dirty="0" smtClean="0"/>
              <a:t>строительство</a:t>
            </a:r>
            <a:endParaRPr lang="ru-RU" sz="1600" dirty="0"/>
          </a:p>
          <a:p>
            <a:r>
              <a:rPr lang="ru-RU" sz="1600" dirty="0" smtClean="0"/>
              <a:t>№3 Подключение к </a:t>
            </a:r>
            <a:r>
              <a:rPr lang="ru-RU" sz="1600" dirty="0"/>
              <a:t>системе </a:t>
            </a:r>
            <a:r>
              <a:rPr lang="ru-RU" sz="1600" dirty="0" smtClean="0"/>
              <a:t>электроснабжения</a:t>
            </a:r>
            <a:endParaRPr lang="ru-RU" sz="1600" dirty="0"/>
          </a:p>
          <a:p>
            <a:r>
              <a:rPr lang="ru-RU" sz="1600" dirty="0" smtClean="0"/>
              <a:t>№4 Регистрация собственности</a:t>
            </a:r>
            <a:endParaRPr lang="ru-RU" sz="1600" dirty="0"/>
          </a:p>
          <a:p>
            <a:r>
              <a:rPr lang="ru-RU" sz="1600" dirty="0" smtClean="0"/>
              <a:t>№5 Кредитование</a:t>
            </a:r>
          </a:p>
        </p:txBody>
      </p:sp>
      <p:sp>
        <p:nvSpPr>
          <p:cNvPr id="11" name="Прямоугольник 10"/>
          <p:cNvSpPr/>
          <p:nvPr/>
        </p:nvSpPr>
        <p:spPr>
          <a:xfrm>
            <a:off x="4995949" y="4018759"/>
            <a:ext cx="4572000" cy="1323439"/>
          </a:xfrm>
          <a:prstGeom prst="rect">
            <a:avLst/>
          </a:prstGeom>
        </p:spPr>
        <p:txBody>
          <a:bodyPr>
            <a:spAutoFit/>
          </a:bodyPr>
          <a:lstStyle/>
          <a:p>
            <a:pPr algn="just"/>
            <a:r>
              <a:rPr lang="ru-RU" sz="1600" dirty="0" smtClean="0"/>
              <a:t>№6 Защита инвесторов</a:t>
            </a:r>
            <a:endParaRPr lang="ru-RU" sz="1600" dirty="0"/>
          </a:p>
          <a:p>
            <a:pPr algn="just"/>
            <a:r>
              <a:rPr lang="ru-RU" sz="1600" dirty="0" smtClean="0"/>
              <a:t>№7 Налогообложение</a:t>
            </a:r>
            <a:endParaRPr lang="ru-RU" sz="1600" dirty="0"/>
          </a:p>
          <a:p>
            <a:pPr algn="just"/>
            <a:r>
              <a:rPr lang="ru-RU" sz="1600" dirty="0" smtClean="0"/>
              <a:t>№8 Международная торговля</a:t>
            </a:r>
            <a:endParaRPr lang="ru-RU" sz="1600" dirty="0"/>
          </a:p>
          <a:p>
            <a:pPr algn="just"/>
            <a:r>
              <a:rPr lang="ru-RU" sz="1600" dirty="0" smtClean="0"/>
              <a:t>№9 Обеспечение </a:t>
            </a:r>
            <a:r>
              <a:rPr lang="ru-RU" sz="1600" dirty="0"/>
              <a:t>исполнения </a:t>
            </a:r>
            <a:r>
              <a:rPr lang="ru-RU" sz="1600" dirty="0" smtClean="0"/>
              <a:t>контрактов</a:t>
            </a:r>
            <a:endParaRPr lang="ru-RU" sz="1600" dirty="0"/>
          </a:p>
          <a:p>
            <a:pPr algn="just"/>
            <a:r>
              <a:rPr lang="ru-RU" sz="1600" dirty="0" smtClean="0"/>
              <a:t>№10 Ликвидация предприятий</a:t>
            </a:r>
            <a:endParaRPr lang="ru-RU" sz="1600" dirty="0"/>
          </a:p>
        </p:txBody>
      </p:sp>
    </p:spTree>
    <p:extLst>
      <p:ext uri="{BB962C8B-B14F-4D97-AF65-F5344CB8AC3E}">
        <p14:creationId xmlns:p14="http://schemas.microsoft.com/office/powerpoint/2010/main" val="315848515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508135278"/>
              </p:ext>
            </p:extLst>
          </p:nvPr>
        </p:nvGraphicFramePr>
        <p:xfrm>
          <a:off x="0" y="0"/>
          <a:ext cx="9144000" cy="63825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152</a:t>
            </a:fld>
            <a:endParaRPr lang="ru-RU"/>
          </a:p>
        </p:txBody>
      </p:sp>
    </p:spTree>
    <p:extLst>
      <p:ext uri="{BB962C8B-B14F-4D97-AF65-F5344CB8AC3E}">
        <p14:creationId xmlns:p14="http://schemas.microsoft.com/office/powerpoint/2010/main" val="199133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8" name="TextBox 7"/>
          <p:cNvSpPr txBox="1"/>
          <p:nvPr/>
        </p:nvSpPr>
        <p:spPr>
          <a:xfrm>
            <a:off x="2322987" y="158139"/>
            <a:ext cx="4498026"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ВЬЕТНАМ</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Скругленный прямоугольник 1"/>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a:t>Северная часть Вьетнама богата разнообразными полезными ископаемыми. Главными из них являются каменный уголь, железная руда, свинец, цинк, бокситы, вольфрам, олово, руды редкоземельных элементов. В южной части страны известны месторождения каменного угля, золота и молибдена.</a:t>
            </a:r>
          </a:p>
        </p:txBody>
      </p:sp>
      <p:sp>
        <p:nvSpPr>
          <p:cNvPr id="3" name="Номер слайда 2"/>
          <p:cNvSpPr>
            <a:spLocks noGrp="1"/>
          </p:cNvSpPr>
          <p:nvPr>
            <p:ph type="sldNum" sz="quarter" idx="12"/>
          </p:nvPr>
        </p:nvSpPr>
        <p:spPr/>
        <p:txBody>
          <a:bodyPr/>
          <a:lstStyle/>
          <a:p>
            <a:fld id="{64E69A2B-7C95-454D-81F9-393F419C4593}" type="slidenum">
              <a:rPr lang="ru-RU" smtClean="0"/>
              <a:t>16</a:t>
            </a:fld>
            <a:endParaRPr lang="ru-RU"/>
          </a:p>
        </p:txBody>
      </p:sp>
    </p:spTree>
    <p:extLst>
      <p:ext uri="{BB962C8B-B14F-4D97-AF65-F5344CB8AC3E}">
        <p14:creationId xmlns:p14="http://schemas.microsoft.com/office/powerpoint/2010/main" val="3633919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065200480"/>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17</a:t>
            </a:fld>
            <a:endParaRPr lang="ru-RU"/>
          </a:p>
        </p:txBody>
      </p:sp>
    </p:spTree>
    <p:extLst>
      <p:ext uri="{BB962C8B-B14F-4D97-AF65-F5344CB8AC3E}">
        <p14:creationId xmlns:p14="http://schemas.microsoft.com/office/powerpoint/2010/main" val="2992322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574991140"/>
              </p:ext>
            </p:extLst>
          </p:nvPr>
        </p:nvGraphicFramePr>
        <p:xfrm>
          <a:off x="0" y="0"/>
          <a:ext cx="9144000" cy="63733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18</a:t>
            </a:fld>
            <a:endParaRPr lang="ru-RU"/>
          </a:p>
        </p:txBody>
      </p:sp>
    </p:spTree>
    <p:extLst>
      <p:ext uri="{BB962C8B-B14F-4D97-AF65-F5344CB8AC3E}">
        <p14:creationId xmlns:p14="http://schemas.microsoft.com/office/powerpoint/2010/main" val="141011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a:t>Население</a:t>
            </a:r>
          </a:p>
          <a:p>
            <a:pPr>
              <a:lnSpc>
                <a:spcPct val="107000"/>
              </a:lnSpc>
            </a:pPr>
            <a:r>
              <a:rPr lang="ru-RU" sz="2800" b="1" dirty="0" smtClean="0"/>
              <a:t>6</a:t>
            </a:r>
            <a:r>
              <a:rPr lang="en-US" sz="2800" b="1" dirty="0" smtClean="0"/>
              <a:t>7</a:t>
            </a:r>
            <a:r>
              <a:rPr lang="ru-RU" sz="2800" b="1" dirty="0" smtClean="0"/>
              <a:t>.</a:t>
            </a:r>
            <a:r>
              <a:rPr lang="en-US" sz="2800" b="1" dirty="0" smtClean="0"/>
              <a:t>793</a:t>
            </a:r>
            <a:r>
              <a:rPr lang="ru-RU" sz="2800" b="1" dirty="0" smtClean="0"/>
              <a:t>.858</a:t>
            </a:r>
            <a:endParaRPr lang="ru-RU" sz="2800" b="1" dirty="0">
              <a:latin typeface="Calibri" panose="020F0502020204030204" pitchFamily="34" charset="0"/>
              <a:ea typeface="Calibri" panose="020F0502020204030204" pitchFamily="34" charset="0"/>
              <a:cs typeface="Times New Roman" panose="02020603050405020304" pitchFamily="18" charset="0"/>
            </a:endParaRPr>
          </a:p>
          <a:p>
            <a:pPr algn="ctr"/>
            <a:r>
              <a:rPr lang="ru-RU" sz="2800" b="1" dirty="0" smtClean="0"/>
              <a:t>человек</a:t>
            </a:r>
            <a:endParaRPr lang="ru-RU" sz="2800" b="1" dirty="0"/>
          </a:p>
        </p:txBody>
      </p:sp>
      <p:sp>
        <p:nvSpPr>
          <p:cNvPr id="8" name="TextBox 7"/>
          <p:cNvSpPr txBox="1"/>
          <p:nvPr/>
        </p:nvSpPr>
        <p:spPr>
          <a:xfrm>
            <a:off x="2322987" y="158139"/>
            <a:ext cx="4520084"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ТАИЛАНД</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487,2</a:t>
            </a:r>
            <a:r>
              <a:rPr lang="en-US" sz="2800" b="1" dirty="0" smtClean="0"/>
              <a:t>3</a:t>
            </a:r>
            <a:r>
              <a:rPr lang="ru-RU" sz="2800" b="1" dirty="0" smtClean="0">
                <a:effectLst/>
              </a:rPr>
              <a:t> млрд</a:t>
            </a:r>
            <a:r>
              <a:rPr lang="en-US" sz="2800" b="1" dirty="0" smtClean="0">
                <a:effectLst/>
              </a:rPr>
              <a:t> </a:t>
            </a:r>
            <a:endParaRPr lang="ru-RU" sz="2800" b="1" dirty="0" smtClean="0">
              <a:effectLst/>
            </a:endParaRP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513.120</a:t>
            </a:r>
            <a:r>
              <a:rPr lang="ru-RU" sz="2800" b="1" dirty="0" smtClean="0">
                <a:effectLst/>
              </a:rPr>
              <a:t> км²</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19</a:t>
            </a:fld>
            <a:endParaRPr lang="ru-RU"/>
          </a:p>
        </p:txBody>
      </p:sp>
    </p:spTree>
    <p:extLst>
      <p:ext uri="{BB962C8B-B14F-4D97-AF65-F5344CB8AC3E}">
        <p14:creationId xmlns:p14="http://schemas.microsoft.com/office/powerpoint/2010/main" val="386981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Диаграмма 6"/>
          <p:cNvGraphicFramePr/>
          <p:nvPr>
            <p:extLst>
              <p:ext uri="{D42A27DB-BD31-4B8C-83A1-F6EECF244321}">
                <p14:modId xmlns:p14="http://schemas.microsoft.com/office/powerpoint/2010/main" val="101381355"/>
              </p:ext>
            </p:extLst>
          </p:nvPr>
        </p:nvGraphicFramePr>
        <p:xfrm>
          <a:off x="0" y="1"/>
          <a:ext cx="9144000" cy="633925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a:t>
            </a:fld>
            <a:endParaRPr lang="ru-RU"/>
          </a:p>
        </p:txBody>
      </p:sp>
    </p:spTree>
    <p:extLst>
      <p:ext uri="{BB962C8B-B14F-4D97-AF65-F5344CB8AC3E}">
        <p14:creationId xmlns:p14="http://schemas.microsoft.com/office/powerpoint/2010/main" val="252780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322987" y="158139"/>
            <a:ext cx="4520084"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ТАИЛАНД</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smtClean="0"/>
              <a:t>Та</a:t>
            </a:r>
            <a:r>
              <a:rPr lang="ru-RU" dirty="0"/>
              <a:t>и</a:t>
            </a:r>
            <a:r>
              <a:rPr lang="ru-RU" dirty="0" smtClean="0"/>
              <a:t>ланд </a:t>
            </a:r>
            <a:r>
              <a:rPr lang="ru-RU" dirty="0"/>
              <a:t>обладает богатыми запасами олова и вольфрама, также добывают сурьму, свинец, цинк, барит, железные и марганцевые руды; имеются месторождения рубинов и сапфиров, бурого угля, каменной и калийной солей, нефти.</a:t>
            </a:r>
          </a:p>
        </p:txBody>
      </p:sp>
      <p:sp>
        <p:nvSpPr>
          <p:cNvPr id="2" name="Номер слайда 1"/>
          <p:cNvSpPr>
            <a:spLocks noGrp="1"/>
          </p:cNvSpPr>
          <p:nvPr>
            <p:ph type="sldNum" sz="quarter" idx="12"/>
          </p:nvPr>
        </p:nvSpPr>
        <p:spPr/>
        <p:txBody>
          <a:bodyPr/>
          <a:lstStyle/>
          <a:p>
            <a:fld id="{64E69A2B-7C95-454D-81F9-393F419C4593}" type="slidenum">
              <a:rPr lang="ru-RU" smtClean="0"/>
              <a:t>20</a:t>
            </a:fld>
            <a:endParaRPr lang="ru-RU"/>
          </a:p>
        </p:txBody>
      </p:sp>
    </p:spTree>
    <p:extLst>
      <p:ext uri="{BB962C8B-B14F-4D97-AF65-F5344CB8AC3E}">
        <p14:creationId xmlns:p14="http://schemas.microsoft.com/office/powerpoint/2010/main" val="754868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625785995"/>
              </p:ext>
            </p:extLst>
          </p:nvPr>
        </p:nvGraphicFramePr>
        <p:xfrm>
          <a:off x="0" y="0"/>
          <a:ext cx="9144000" cy="63825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21</a:t>
            </a:fld>
            <a:endParaRPr lang="ru-RU"/>
          </a:p>
        </p:txBody>
      </p:sp>
    </p:spTree>
    <p:extLst>
      <p:ext uri="{BB962C8B-B14F-4D97-AF65-F5344CB8AC3E}">
        <p14:creationId xmlns:p14="http://schemas.microsoft.com/office/powerpoint/2010/main" val="2144668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94995075"/>
              </p:ext>
            </p:extLst>
          </p:nvPr>
        </p:nvGraphicFramePr>
        <p:xfrm>
          <a:off x="0" y="0"/>
          <a:ext cx="9144000" cy="63825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22</a:t>
            </a:fld>
            <a:endParaRPr lang="ru-RU"/>
          </a:p>
        </p:txBody>
      </p:sp>
    </p:spTree>
    <p:extLst>
      <p:ext uri="{BB962C8B-B14F-4D97-AF65-F5344CB8AC3E}">
        <p14:creationId xmlns:p14="http://schemas.microsoft.com/office/powerpoint/2010/main" val="269486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a:t>Население</a:t>
            </a:r>
          </a:p>
          <a:p>
            <a:pPr algn="ctr">
              <a:lnSpc>
                <a:spcPct val="107000"/>
              </a:lnSpc>
            </a:pPr>
            <a:r>
              <a:rPr lang="ru-RU" sz="2800" b="1" dirty="0" smtClean="0"/>
              <a:t>5</a:t>
            </a:r>
            <a:r>
              <a:rPr lang="en-US" sz="2800" b="1" dirty="0" smtClean="0"/>
              <a:t>2</a:t>
            </a:r>
            <a:r>
              <a:rPr lang="ru-RU" sz="2800" b="1" dirty="0" smtClean="0"/>
              <a:t>.</a:t>
            </a:r>
            <a:r>
              <a:rPr lang="en-US" sz="2800" b="1" dirty="0" smtClean="0"/>
              <a:t>83</a:t>
            </a:r>
            <a:r>
              <a:rPr lang="ru-RU" sz="2800" b="1" dirty="0" smtClean="0"/>
              <a:t>2.581</a:t>
            </a:r>
          </a:p>
          <a:p>
            <a:pPr algn="ctr">
              <a:lnSpc>
                <a:spcPct val="107000"/>
              </a:lnSpc>
            </a:pPr>
            <a:r>
              <a:rPr lang="ru-RU" sz="2800" b="1" dirty="0" smtClean="0"/>
              <a:t>человек</a:t>
            </a:r>
            <a:endParaRPr lang="ru-RU" sz="2800" b="1" dirty="0"/>
          </a:p>
        </p:txBody>
      </p:sp>
      <p:sp>
        <p:nvSpPr>
          <p:cNvPr id="8" name="TextBox 7"/>
          <p:cNvSpPr txBox="1"/>
          <p:nvPr/>
        </p:nvSpPr>
        <p:spPr>
          <a:xfrm>
            <a:off x="2322987" y="158139"/>
            <a:ext cx="4391715"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МЬЯНМА</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68,5</a:t>
            </a:r>
            <a:r>
              <a:rPr lang="en-US" sz="2800" b="1" dirty="0" smtClean="0"/>
              <a:t>5</a:t>
            </a:r>
            <a:r>
              <a:rPr lang="ru-RU" sz="2800" b="1" dirty="0" smtClean="0"/>
              <a:t> млрд</a:t>
            </a:r>
            <a:endParaRPr lang="ru-RU" sz="2800" b="1" dirty="0"/>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676.575</a:t>
            </a:r>
            <a:r>
              <a:rPr lang="ru-RU" sz="2800" b="1" dirty="0"/>
              <a:t> км²</a:t>
            </a:r>
          </a:p>
        </p:txBody>
      </p:sp>
      <p:sp>
        <p:nvSpPr>
          <p:cNvPr id="3" name="Номер слайда 2"/>
          <p:cNvSpPr>
            <a:spLocks noGrp="1"/>
          </p:cNvSpPr>
          <p:nvPr>
            <p:ph type="sldNum" sz="quarter" idx="12"/>
          </p:nvPr>
        </p:nvSpPr>
        <p:spPr/>
        <p:txBody>
          <a:bodyPr/>
          <a:lstStyle/>
          <a:p>
            <a:fld id="{64E69A2B-7C95-454D-81F9-393F419C4593}" type="slidenum">
              <a:rPr lang="ru-RU" smtClean="0"/>
              <a:t>23</a:t>
            </a:fld>
            <a:endParaRPr lang="ru-RU"/>
          </a:p>
        </p:txBody>
      </p:sp>
    </p:spTree>
    <p:extLst>
      <p:ext uri="{BB962C8B-B14F-4D97-AF65-F5344CB8AC3E}">
        <p14:creationId xmlns:p14="http://schemas.microsoft.com/office/powerpoint/2010/main" val="1794337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 y="0"/>
            <a:ext cx="9144000" cy="6858000"/>
          </a:xfrm>
          <a:prstGeom prst="rect">
            <a:avLst/>
          </a:prstGeom>
        </p:spPr>
      </p:pic>
      <p:sp>
        <p:nvSpPr>
          <p:cNvPr id="8" name="TextBox 7"/>
          <p:cNvSpPr txBox="1"/>
          <p:nvPr/>
        </p:nvSpPr>
        <p:spPr>
          <a:xfrm>
            <a:off x="2322987" y="158139"/>
            <a:ext cx="4391715"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МЬЯНМА</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В Мьянме есть крупные месторождения нефти (в центральной части страны), природного газа (в Бенгальском заливе), олова и вольфрама (в южной части </a:t>
            </a:r>
            <a:r>
              <a:rPr lang="ru-RU" dirty="0" err="1"/>
              <a:t>Шанского</a:t>
            </a:r>
            <a:r>
              <a:rPr lang="ru-RU" dirty="0"/>
              <a:t> нагорья и вдоль побережья </a:t>
            </a:r>
            <a:r>
              <a:rPr lang="ru-RU" dirty="0" err="1"/>
              <a:t>Андаманского</a:t>
            </a:r>
            <a:r>
              <a:rPr lang="ru-RU" dirty="0"/>
              <a:t> залива), серебра и свинца (в </a:t>
            </a:r>
            <a:r>
              <a:rPr lang="ru-RU" dirty="0" err="1"/>
              <a:t>Бодуине</a:t>
            </a:r>
            <a:r>
              <a:rPr lang="ru-RU" dirty="0"/>
              <a:t>), также добывают золото, цинк, никель, вольфрам, медь и драгоценные камни - рубины, сапфиры и нефрит, крупнейшее месторождение которых расположено близ города </a:t>
            </a:r>
            <a:r>
              <a:rPr lang="ru-RU" dirty="0" err="1"/>
              <a:t>Могоу</a:t>
            </a:r>
            <a:r>
              <a:rPr lang="ru-RU" dirty="0"/>
              <a:t>.</a:t>
            </a:r>
          </a:p>
        </p:txBody>
      </p:sp>
      <p:sp>
        <p:nvSpPr>
          <p:cNvPr id="3" name="Номер слайда 2"/>
          <p:cNvSpPr>
            <a:spLocks noGrp="1"/>
          </p:cNvSpPr>
          <p:nvPr>
            <p:ph type="sldNum" sz="quarter" idx="12"/>
          </p:nvPr>
        </p:nvSpPr>
        <p:spPr/>
        <p:txBody>
          <a:bodyPr/>
          <a:lstStyle/>
          <a:p>
            <a:fld id="{64E69A2B-7C95-454D-81F9-393F419C4593}" type="slidenum">
              <a:rPr lang="ru-RU" smtClean="0"/>
              <a:t>24</a:t>
            </a:fld>
            <a:endParaRPr lang="ru-RU"/>
          </a:p>
        </p:txBody>
      </p:sp>
    </p:spTree>
    <p:extLst>
      <p:ext uri="{BB962C8B-B14F-4D97-AF65-F5344CB8AC3E}">
        <p14:creationId xmlns:p14="http://schemas.microsoft.com/office/powerpoint/2010/main" val="373094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376998510"/>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25</a:t>
            </a:fld>
            <a:endParaRPr lang="ru-RU"/>
          </a:p>
        </p:txBody>
      </p:sp>
    </p:spTree>
    <p:extLst>
      <p:ext uri="{BB962C8B-B14F-4D97-AF65-F5344CB8AC3E}">
        <p14:creationId xmlns:p14="http://schemas.microsoft.com/office/powerpoint/2010/main" val="146091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06923245"/>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26</a:t>
            </a:fld>
            <a:endParaRPr lang="ru-RU"/>
          </a:p>
        </p:txBody>
      </p:sp>
    </p:spTree>
    <p:extLst>
      <p:ext uri="{BB962C8B-B14F-4D97-AF65-F5344CB8AC3E}">
        <p14:creationId xmlns:p14="http://schemas.microsoft.com/office/powerpoint/2010/main" val="1634804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16.</a:t>
            </a:r>
            <a:r>
              <a:rPr lang="en-US" sz="2800" b="1" dirty="0" smtClean="0"/>
              <a:t>253</a:t>
            </a:r>
            <a:r>
              <a:rPr lang="ru-RU" sz="2800" b="1" dirty="0" smtClean="0"/>
              <a:t>.414</a:t>
            </a:r>
            <a:endParaRPr lang="ru-RU" sz="2800" b="1" dirty="0"/>
          </a:p>
          <a:p>
            <a:pPr algn="ctr">
              <a:lnSpc>
                <a:spcPct val="107000"/>
              </a:lnSpc>
            </a:pPr>
            <a:r>
              <a:rPr lang="ru-RU" sz="2800" b="1" dirty="0" smtClean="0"/>
              <a:t>человек</a:t>
            </a:r>
            <a:endParaRPr lang="ru-RU" sz="2800" b="1" dirty="0"/>
          </a:p>
        </p:txBody>
      </p:sp>
      <p:sp>
        <p:nvSpPr>
          <p:cNvPr id="8" name="TextBox 7"/>
          <p:cNvSpPr txBox="1"/>
          <p:nvPr/>
        </p:nvSpPr>
        <p:spPr>
          <a:xfrm>
            <a:off x="1737628" y="166452"/>
            <a:ext cx="5684761"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КАМБОДЖА</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24,52 млрд </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181.035</a:t>
            </a:r>
            <a:r>
              <a:rPr lang="ru-RU" sz="2800" b="1" dirty="0"/>
              <a:t> </a:t>
            </a:r>
            <a:r>
              <a:rPr lang="ru-RU" sz="2800" b="1" dirty="0" smtClean="0"/>
              <a:t>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27</a:t>
            </a:fld>
            <a:endParaRPr lang="ru-RU"/>
          </a:p>
        </p:txBody>
      </p:sp>
    </p:spTree>
    <p:extLst>
      <p:ext uri="{BB962C8B-B14F-4D97-AF65-F5344CB8AC3E}">
        <p14:creationId xmlns:p14="http://schemas.microsoft.com/office/powerpoint/2010/main" val="977997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 y="0"/>
            <a:ext cx="9144000" cy="6858000"/>
          </a:xfrm>
          <a:prstGeom prst="rect">
            <a:avLst/>
          </a:prstGeom>
        </p:spPr>
      </p:pic>
      <p:sp>
        <p:nvSpPr>
          <p:cNvPr id="8" name="TextBox 7"/>
          <p:cNvSpPr txBox="1"/>
          <p:nvPr/>
        </p:nvSpPr>
        <p:spPr>
          <a:xfrm>
            <a:off x="1737628" y="166452"/>
            <a:ext cx="5684761"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КАМБОДЖА</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В Камбодже разрабатываются месторождения драгоценных камней и фосфатов. Также в стране имеются месторождения железной руды, марганца, олова, меди, цинка. Существует ряд признаков, указывающих на то, что возможны залежи глинозема, золота и известняка.</a:t>
            </a:r>
          </a:p>
        </p:txBody>
      </p:sp>
      <p:sp>
        <p:nvSpPr>
          <p:cNvPr id="2" name="Номер слайда 1"/>
          <p:cNvSpPr>
            <a:spLocks noGrp="1"/>
          </p:cNvSpPr>
          <p:nvPr>
            <p:ph type="sldNum" sz="quarter" idx="12"/>
          </p:nvPr>
        </p:nvSpPr>
        <p:spPr/>
        <p:txBody>
          <a:bodyPr/>
          <a:lstStyle/>
          <a:p>
            <a:fld id="{64E69A2B-7C95-454D-81F9-393F419C4593}" type="slidenum">
              <a:rPr lang="ru-RU" smtClean="0"/>
              <a:t>28</a:t>
            </a:fld>
            <a:endParaRPr lang="ru-RU"/>
          </a:p>
        </p:txBody>
      </p:sp>
    </p:spTree>
    <p:extLst>
      <p:ext uri="{BB962C8B-B14F-4D97-AF65-F5344CB8AC3E}">
        <p14:creationId xmlns:p14="http://schemas.microsoft.com/office/powerpoint/2010/main" val="1032672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366707900"/>
              </p:ext>
            </p:extLst>
          </p:nvPr>
        </p:nvGraphicFramePr>
        <p:xfrm>
          <a:off x="0" y="0"/>
          <a:ext cx="9144000" cy="63733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29</a:t>
            </a:fld>
            <a:endParaRPr lang="ru-RU"/>
          </a:p>
        </p:txBody>
      </p:sp>
    </p:spTree>
    <p:extLst>
      <p:ext uri="{BB962C8B-B14F-4D97-AF65-F5344CB8AC3E}">
        <p14:creationId xmlns:p14="http://schemas.microsoft.com/office/powerpoint/2010/main" val="639056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p14="http://schemas.microsoft.com/office/powerpoint/2010/main" val="405046619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3</a:t>
            </a:fld>
            <a:endParaRPr lang="ru-RU"/>
          </a:p>
        </p:txBody>
      </p:sp>
    </p:spTree>
    <p:extLst>
      <p:ext uri="{BB962C8B-B14F-4D97-AF65-F5344CB8AC3E}">
        <p14:creationId xmlns:p14="http://schemas.microsoft.com/office/powerpoint/2010/main" val="3732219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032612069"/>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30</a:t>
            </a:fld>
            <a:endParaRPr lang="ru-RU"/>
          </a:p>
        </p:txBody>
      </p:sp>
    </p:spTree>
    <p:extLst>
      <p:ext uri="{BB962C8B-B14F-4D97-AF65-F5344CB8AC3E}">
        <p14:creationId xmlns:p14="http://schemas.microsoft.com/office/powerpoint/2010/main" val="3830114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6.</a:t>
            </a:r>
            <a:r>
              <a:rPr lang="en-US" sz="2800" b="1" dirty="0" smtClean="0"/>
              <a:t>777</a:t>
            </a:r>
            <a:r>
              <a:rPr lang="ru-RU" sz="2800" b="1" dirty="0" smtClean="0"/>
              <a:t>.035</a:t>
            </a:r>
            <a:endParaRPr lang="ru-RU" sz="2800" b="1" dirty="0"/>
          </a:p>
          <a:p>
            <a:pPr algn="ctr">
              <a:lnSpc>
                <a:spcPct val="107000"/>
              </a:lnSpc>
            </a:pPr>
            <a:r>
              <a:rPr lang="ru-RU" sz="2800" b="1" dirty="0" smtClean="0"/>
              <a:t>человек</a:t>
            </a:r>
            <a:endParaRPr lang="ru-RU" sz="2800" b="1" dirty="0"/>
          </a:p>
        </p:txBody>
      </p:sp>
      <p:sp>
        <p:nvSpPr>
          <p:cNvPr id="8" name="TextBox 7"/>
          <p:cNvSpPr txBox="1"/>
          <p:nvPr/>
        </p:nvSpPr>
        <p:spPr>
          <a:xfrm>
            <a:off x="3248715" y="108262"/>
            <a:ext cx="2662588"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ЛАОС</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18,43 млрд </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236.800</a:t>
            </a:r>
            <a:r>
              <a:rPr lang="ru-RU" sz="2800" b="1" dirty="0"/>
              <a:t> </a:t>
            </a:r>
            <a:r>
              <a:rPr lang="ru-RU" sz="2800" b="1" dirty="0" smtClean="0"/>
              <a:t>км²</a:t>
            </a:r>
            <a:endParaRPr lang="ru-RU" sz="2800" b="1" dirty="0"/>
          </a:p>
        </p:txBody>
      </p:sp>
      <p:sp>
        <p:nvSpPr>
          <p:cNvPr id="3" name="Номер слайда 2"/>
          <p:cNvSpPr>
            <a:spLocks noGrp="1"/>
          </p:cNvSpPr>
          <p:nvPr>
            <p:ph type="sldNum" sz="quarter" idx="12"/>
          </p:nvPr>
        </p:nvSpPr>
        <p:spPr/>
        <p:txBody>
          <a:bodyPr/>
          <a:lstStyle/>
          <a:p>
            <a:fld id="{64E69A2B-7C95-454D-81F9-393F419C4593}" type="slidenum">
              <a:rPr lang="ru-RU" smtClean="0"/>
              <a:t>31</a:t>
            </a:fld>
            <a:endParaRPr lang="ru-RU"/>
          </a:p>
        </p:txBody>
      </p:sp>
    </p:spTree>
    <p:extLst>
      <p:ext uri="{BB962C8B-B14F-4D97-AF65-F5344CB8AC3E}">
        <p14:creationId xmlns:p14="http://schemas.microsoft.com/office/powerpoint/2010/main" val="1449177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3248715" y="108262"/>
            <a:ext cx="2662588" cy="1323439"/>
          </a:xfrm>
          <a:prstGeom prst="rect">
            <a:avLst/>
          </a:prstGeom>
          <a:noFill/>
        </p:spPr>
        <p:txBody>
          <a:bodyPr wrap="none" rtlCol="0">
            <a:spAutoFit/>
          </a:bodyPr>
          <a:lstStyle/>
          <a:p>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ЛАОС</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3613638"/>
            <a:ext cx="7728439" cy="281354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В Лаосе имеются значительные запасы ряда полезных ископаемых. В настоящее время разведаны залежи оловянной руды. Согласно оценкам, запасы железной руды в Лаосе составляют две трети всех ресурсов Юго-Восточной Азии. Разведаны также месторождения медной руды, каменного угля, свинца, цинка, сурьмы, гипса, марганца, известняка, поташа, поваренной соли, платины, драгоценных камней (сапфиров, рубинов и др.). Многочисленны аллювиальные россыпи золота и серебра. Ведется разработка месторождений оловянной руды, золота, драгоценных камней.</a:t>
            </a:r>
          </a:p>
        </p:txBody>
      </p:sp>
      <p:sp>
        <p:nvSpPr>
          <p:cNvPr id="3" name="Номер слайда 2"/>
          <p:cNvSpPr>
            <a:spLocks noGrp="1"/>
          </p:cNvSpPr>
          <p:nvPr>
            <p:ph type="sldNum" sz="quarter" idx="12"/>
          </p:nvPr>
        </p:nvSpPr>
        <p:spPr/>
        <p:txBody>
          <a:bodyPr/>
          <a:lstStyle/>
          <a:p>
            <a:fld id="{64E69A2B-7C95-454D-81F9-393F419C4593}" type="slidenum">
              <a:rPr lang="ru-RU" smtClean="0"/>
              <a:t>32</a:t>
            </a:fld>
            <a:endParaRPr lang="ru-RU"/>
          </a:p>
        </p:txBody>
      </p:sp>
    </p:spTree>
    <p:extLst>
      <p:ext uri="{BB962C8B-B14F-4D97-AF65-F5344CB8AC3E}">
        <p14:creationId xmlns:p14="http://schemas.microsoft.com/office/powerpoint/2010/main" val="3371694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597771395"/>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33</a:t>
            </a:fld>
            <a:endParaRPr lang="ru-RU"/>
          </a:p>
        </p:txBody>
      </p:sp>
    </p:spTree>
    <p:extLst>
      <p:ext uri="{BB962C8B-B14F-4D97-AF65-F5344CB8AC3E}">
        <p14:creationId xmlns:p14="http://schemas.microsoft.com/office/powerpoint/2010/main" val="196484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63296932"/>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34</a:t>
            </a:fld>
            <a:endParaRPr lang="ru-RU"/>
          </a:p>
        </p:txBody>
      </p:sp>
    </p:spTree>
    <p:extLst>
      <p:ext uri="{BB962C8B-B14F-4D97-AF65-F5344CB8AC3E}">
        <p14:creationId xmlns:p14="http://schemas.microsoft.com/office/powerpoint/2010/main" val="1303246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264.</a:t>
            </a:r>
            <a:r>
              <a:rPr lang="en-US" sz="2800" b="1" dirty="0" smtClean="0"/>
              <a:t>162</a:t>
            </a:r>
            <a:r>
              <a:rPr lang="ru-RU" sz="2800" b="1" dirty="0" smtClean="0"/>
              <a:t>.886</a:t>
            </a:r>
          </a:p>
          <a:p>
            <a:pPr algn="ctr"/>
            <a:r>
              <a:rPr lang="ru-RU" sz="2800" b="1" dirty="0" smtClean="0"/>
              <a:t>человек</a:t>
            </a:r>
            <a:endParaRPr lang="ru-RU" sz="2800" b="1" dirty="0"/>
          </a:p>
        </p:txBody>
      </p:sp>
      <p:sp>
        <p:nvSpPr>
          <p:cNvPr id="8" name="TextBox 7"/>
          <p:cNvSpPr txBox="1"/>
          <p:nvPr/>
        </p:nvSpPr>
        <p:spPr>
          <a:xfrm>
            <a:off x="1678520" y="58386"/>
            <a:ext cx="5764527"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ИНДОНЕЗИЯ</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1022,45</a:t>
            </a:r>
            <a:endParaRPr lang="ru-RU" sz="2800" b="1" dirty="0"/>
          </a:p>
          <a:p>
            <a:pPr algn="ctr">
              <a:lnSpc>
                <a:spcPct val="107000"/>
              </a:lnSpc>
            </a:pPr>
            <a:r>
              <a:rPr lang="ru-RU" sz="2800" b="1" dirty="0" smtClean="0"/>
              <a:t> млрд </a:t>
            </a:r>
            <a:r>
              <a:rPr lang="en-US" sz="2800" b="1" dirty="0" smtClean="0">
                <a:effectLst/>
              </a:rPr>
              <a:t>$</a:t>
            </a:r>
            <a:endParaRPr lang="ru-RU" sz="2800" b="1" dirty="0" smtClean="0">
              <a:effectLst/>
            </a:endParaRPr>
          </a:p>
          <a:p>
            <a:pPr algn="ctr">
              <a:lnSpc>
                <a:spcPct val="107000"/>
              </a:lnSpc>
            </a:pPr>
            <a:r>
              <a:rPr lang="ru-RU" sz="2800" b="1" dirty="0" smtClean="0">
                <a:effectLst/>
              </a:rPr>
              <a:t>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1.905.000</a:t>
            </a:r>
            <a:r>
              <a:rPr lang="ru-RU" sz="2800" b="1" dirty="0"/>
              <a:t> </a:t>
            </a:r>
            <a:r>
              <a:rPr lang="ru-RU" sz="2800" b="1" dirty="0" smtClean="0"/>
              <a:t>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35</a:t>
            </a:fld>
            <a:endParaRPr lang="ru-RU"/>
          </a:p>
        </p:txBody>
      </p:sp>
    </p:spTree>
    <p:extLst>
      <p:ext uri="{BB962C8B-B14F-4D97-AF65-F5344CB8AC3E}">
        <p14:creationId xmlns:p14="http://schemas.microsoft.com/office/powerpoint/2010/main" val="41818695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 y="0"/>
            <a:ext cx="9144000" cy="6858000"/>
          </a:xfrm>
          <a:prstGeom prst="rect">
            <a:avLst/>
          </a:prstGeom>
        </p:spPr>
      </p:pic>
      <p:sp>
        <p:nvSpPr>
          <p:cNvPr id="8" name="TextBox 7"/>
          <p:cNvSpPr txBox="1"/>
          <p:nvPr/>
        </p:nvSpPr>
        <p:spPr>
          <a:xfrm>
            <a:off x="1678520" y="58386"/>
            <a:ext cx="5764527"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ИНДОНЕЗИЯ</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На территории Индонезии разрабатываются нефтегазовые месторождения, в основном, на островах Суматра и Калимантан. По экспорту природного газа страна занимает первое место в мире. Также имеются крупные запасы олова, никеля, угля, меди, урановой и железной руды, месторождения марганца, свинца, кобальта и фосфоритов, кроме этого добывают бокситы, золото, серебро, алмазы и рубины.</a:t>
            </a:r>
          </a:p>
        </p:txBody>
      </p:sp>
      <p:sp>
        <p:nvSpPr>
          <p:cNvPr id="2" name="Номер слайда 1"/>
          <p:cNvSpPr>
            <a:spLocks noGrp="1"/>
          </p:cNvSpPr>
          <p:nvPr>
            <p:ph type="sldNum" sz="quarter" idx="12"/>
          </p:nvPr>
        </p:nvSpPr>
        <p:spPr/>
        <p:txBody>
          <a:bodyPr/>
          <a:lstStyle/>
          <a:p>
            <a:fld id="{64E69A2B-7C95-454D-81F9-393F419C4593}" type="slidenum">
              <a:rPr lang="ru-RU" smtClean="0"/>
              <a:t>36</a:t>
            </a:fld>
            <a:endParaRPr lang="ru-RU"/>
          </a:p>
        </p:txBody>
      </p:sp>
    </p:spTree>
    <p:extLst>
      <p:ext uri="{BB962C8B-B14F-4D97-AF65-F5344CB8AC3E}">
        <p14:creationId xmlns:p14="http://schemas.microsoft.com/office/powerpoint/2010/main" val="27400484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073147428"/>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37</a:t>
            </a:fld>
            <a:endParaRPr lang="ru-RU"/>
          </a:p>
        </p:txBody>
      </p:sp>
    </p:spTree>
    <p:extLst>
      <p:ext uri="{BB962C8B-B14F-4D97-AF65-F5344CB8AC3E}">
        <p14:creationId xmlns:p14="http://schemas.microsoft.com/office/powerpoint/2010/main" val="2439134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266519628"/>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38</a:t>
            </a:fld>
            <a:endParaRPr lang="ru-RU"/>
          </a:p>
        </p:txBody>
      </p:sp>
    </p:spTree>
    <p:extLst>
      <p:ext uri="{BB962C8B-B14F-4D97-AF65-F5344CB8AC3E}">
        <p14:creationId xmlns:p14="http://schemas.microsoft.com/office/powerpoint/2010/main" val="2749778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10</a:t>
            </a:r>
            <a:r>
              <a:rPr lang="en-US" sz="2800" b="1" dirty="0" smtClean="0"/>
              <a:t>6</a:t>
            </a:r>
            <a:r>
              <a:rPr lang="ru-RU" sz="2800" b="1" dirty="0" smtClean="0"/>
              <a:t>.</a:t>
            </a:r>
            <a:r>
              <a:rPr lang="en-US" sz="2800" b="1" dirty="0" smtClean="0"/>
              <a:t>6</a:t>
            </a:r>
            <a:r>
              <a:rPr lang="ru-RU" sz="2800" b="1" dirty="0" smtClean="0"/>
              <a:t>73.264</a:t>
            </a:r>
          </a:p>
          <a:p>
            <a:pPr algn="ctr"/>
            <a:r>
              <a:rPr lang="ru-RU" sz="2800" b="1" dirty="0" smtClean="0"/>
              <a:t>человек</a:t>
            </a:r>
            <a:endParaRPr lang="ru-RU" sz="2800" b="1" dirty="0"/>
          </a:p>
        </p:txBody>
      </p:sp>
      <p:sp>
        <p:nvSpPr>
          <p:cNvPr id="8" name="TextBox 7"/>
          <p:cNvSpPr txBox="1"/>
          <p:nvPr/>
        </p:nvSpPr>
        <p:spPr>
          <a:xfrm>
            <a:off x="1411512" y="0"/>
            <a:ext cx="6336992"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ФИЛИППИНЫ</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330,8</a:t>
            </a:r>
            <a:r>
              <a:rPr lang="en-US" sz="2800" b="1" dirty="0" smtClean="0"/>
              <a:t>4</a:t>
            </a:r>
            <a:r>
              <a:rPr lang="ru-RU" sz="2800" b="1" dirty="0" smtClean="0"/>
              <a:t> млрд </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a:t>300.000 </a:t>
            </a:r>
            <a:r>
              <a:rPr lang="ru-RU" sz="2800" b="1" dirty="0" smtClean="0"/>
              <a:t>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39</a:t>
            </a:fld>
            <a:endParaRPr lang="ru-RU"/>
          </a:p>
        </p:txBody>
      </p:sp>
    </p:spTree>
    <p:extLst>
      <p:ext uri="{BB962C8B-B14F-4D97-AF65-F5344CB8AC3E}">
        <p14:creationId xmlns:p14="http://schemas.microsoft.com/office/powerpoint/2010/main" val="1369068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45223"/>
            <a:ext cx="9148290" cy="4167554"/>
          </a:xfrm>
          <a:prstGeom prst="rect">
            <a:avLst/>
          </a:prstGeom>
        </p:spPr>
      </p:pic>
      <p:sp>
        <p:nvSpPr>
          <p:cNvPr id="5" name="TextBox 4"/>
          <p:cNvSpPr txBox="1"/>
          <p:nvPr/>
        </p:nvSpPr>
        <p:spPr>
          <a:xfrm>
            <a:off x="2347545" y="270809"/>
            <a:ext cx="4714689" cy="369332"/>
          </a:xfrm>
          <a:prstGeom prst="rect">
            <a:avLst/>
          </a:prstGeom>
          <a:noFill/>
        </p:spPr>
        <p:txBody>
          <a:bodyPr wrap="none" rtlCol="0">
            <a:spAutoFit/>
          </a:bodyPr>
          <a:lstStyle/>
          <a:p>
            <a:r>
              <a:rPr lang="ru-RU" b="1" dirty="0" smtClean="0"/>
              <a:t>Распределение численности по континентам</a:t>
            </a:r>
            <a:endParaRPr lang="ru-RU" b="1" dirty="0"/>
          </a:p>
        </p:txBody>
      </p:sp>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4</a:t>
            </a:fld>
            <a:endParaRPr lang="ru-RU"/>
          </a:p>
        </p:txBody>
      </p:sp>
    </p:spTree>
    <p:extLst>
      <p:ext uri="{BB962C8B-B14F-4D97-AF65-F5344CB8AC3E}">
        <p14:creationId xmlns:p14="http://schemas.microsoft.com/office/powerpoint/2010/main" val="1643265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411512" y="0"/>
            <a:ext cx="6336992"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ФИЛИППИНЫ</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Филиппины входят в десятку крупнейших мировых производителей хрома. Также встречаются золото, медь, никель, железо, свинец, марганец, серебро, цинк и кобальт. В местных недрах добываются уголь, известняк, сырье для цементной промышленности. У побережья острова Палаван есть нефть.</a:t>
            </a:r>
          </a:p>
        </p:txBody>
      </p:sp>
      <p:sp>
        <p:nvSpPr>
          <p:cNvPr id="2" name="Номер слайда 1"/>
          <p:cNvSpPr>
            <a:spLocks noGrp="1"/>
          </p:cNvSpPr>
          <p:nvPr>
            <p:ph type="sldNum" sz="quarter" idx="12"/>
          </p:nvPr>
        </p:nvSpPr>
        <p:spPr/>
        <p:txBody>
          <a:bodyPr/>
          <a:lstStyle/>
          <a:p>
            <a:fld id="{64E69A2B-7C95-454D-81F9-393F419C4593}" type="slidenum">
              <a:rPr lang="ru-RU" smtClean="0"/>
              <a:t>40</a:t>
            </a:fld>
            <a:endParaRPr lang="ru-RU"/>
          </a:p>
        </p:txBody>
      </p:sp>
    </p:spTree>
    <p:extLst>
      <p:ext uri="{BB962C8B-B14F-4D97-AF65-F5344CB8AC3E}">
        <p14:creationId xmlns:p14="http://schemas.microsoft.com/office/powerpoint/2010/main" val="3448413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464307592"/>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41</a:t>
            </a:fld>
            <a:endParaRPr lang="ru-RU"/>
          </a:p>
        </p:txBody>
      </p:sp>
    </p:spTree>
    <p:extLst>
      <p:ext uri="{BB962C8B-B14F-4D97-AF65-F5344CB8AC3E}">
        <p14:creationId xmlns:p14="http://schemas.microsoft.com/office/powerpoint/2010/main" val="2533398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366915894"/>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42</a:t>
            </a:fld>
            <a:endParaRPr lang="ru-RU"/>
          </a:p>
        </p:txBody>
      </p:sp>
    </p:spTree>
    <p:extLst>
      <p:ext uri="{BB962C8B-B14F-4D97-AF65-F5344CB8AC3E}">
        <p14:creationId xmlns:p14="http://schemas.microsoft.com/office/powerpoint/2010/main" val="3134093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5.6</a:t>
            </a:r>
            <a:r>
              <a:rPr lang="en-US" sz="2800" b="1" dirty="0" smtClean="0"/>
              <a:t>39</a:t>
            </a:r>
            <a:r>
              <a:rPr lang="ru-RU" sz="2800" b="1" dirty="0" smtClean="0"/>
              <a:t>.253</a:t>
            </a:r>
          </a:p>
          <a:p>
            <a:pPr algn="ctr"/>
            <a:r>
              <a:rPr lang="ru-RU" sz="2800" b="1" dirty="0" smtClean="0"/>
              <a:t>человек</a:t>
            </a:r>
            <a:endParaRPr lang="ru-RU" sz="2800" b="1" dirty="0"/>
          </a:p>
        </p:txBody>
      </p:sp>
      <p:sp>
        <p:nvSpPr>
          <p:cNvPr id="8" name="TextBox 7"/>
          <p:cNvSpPr txBox="1"/>
          <p:nvPr/>
        </p:nvSpPr>
        <p:spPr>
          <a:xfrm>
            <a:off x="2188170" y="0"/>
            <a:ext cx="4783682"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СИНГАПУР</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361,1</a:t>
            </a:r>
            <a:r>
              <a:rPr lang="en-US" sz="2800" b="1" dirty="0" smtClean="0"/>
              <a:t>09 </a:t>
            </a:r>
            <a:r>
              <a:rPr lang="ru-RU" sz="2800" b="1" dirty="0" smtClean="0"/>
              <a:t>млрд</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721 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43</a:t>
            </a:fld>
            <a:endParaRPr lang="ru-RU"/>
          </a:p>
        </p:txBody>
      </p:sp>
    </p:spTree>
    <p:extLst>
      <p:ext uri="{BB962C8B-B14F-4D97-AF65-F5344CB8AC3E}">
        <p14:creationId xmlns:p14="http://schemas.microsoft.com/office/powerpoint/2010/main" val="18831404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024961304"/>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44</a:t>
            </a:fld>
            <a:endParaRPr lang="ru-RU"/>
          </a:p>
        </p:txBody>
      </p:sp>
    </p:spTree>
    <p:extLst>
      <p:ext uri="{BB962C8B-B14F-4D97-AF65-F5344CB8AC3E}">
        <p14:creationId xmlns:p14="http://schemas.microsoft.com/office/powerpoint/2010/main" val="579239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813670902"/>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45</a:t>
            </a:fld>
            <a:endParaRPr lang="ru-RU"/>
          </a:p>
        </p:txBody>
      </p:sp>
    </p:spTree>
    <p:extLst>
      <p:ext uri="{BB962C8B-B14F-4D97-AF65-F5344CB8AC3E}">
        <p14:creationId xmlns:p14="http://schemas.microsoft.com/office/powerpoint/2010/main" val="864423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4</a:t>
            </a:r>
            <a:r>
              <a:rPr lang="en-US" sz="2800" b="1" dirty="0" smtClean="0"/>
              <a:t>3</a:t>
            </a:r>
            <a:r>
              <a:rPr lang="ru-RU" sz="2800" b="1" dirty="0" smtClean="0"/>
              <a:t>4.473</a:t>
            </a:r>
          </a:p>
          <a:p>
            <a:pPr algn="ctr"/>
            <a:r>
              <a:rPr lang="ru-RU" sz="2800" b="1" dirty="0" smtClean="0"/>
              <a:t>человек</a:t>
            </a:r>
            <a:endParaRPr lang="ru-RU" sz="2800" b="1" dirty="0"/>
          </a:p>
        </p:txBody>
      </p:sp>
      <p:sp>
        <p:nvSpPr>
          <p:cNvPr id="8" name="TextBox 7"/>
          <p:cNvSpPr txBox="1"/>
          <p:nvPr/>
        </p:nvSpPr>
        <p:spPr>
          <a:xfrm>
            <a:off x="2743163" y="0"/>
            <a:ext cx="3673698"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БРУНЕЙ</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a:t>14,08 </a:t>
            </a:r>
            <a:r>
              <a:rPr lang="ru-RU" sz="2800" b="1" dirty="0" smtClean="0"/>
              <a:t>млрд </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5765 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46</a:t>
            </a:fld>
            <a:endParaRPr lang="ru-RU"/>
          </a:p>
        </p:txBody>
      </p:sp>
    </p:spTree>
    <p:extLst>
      <p:ext uri="{BB962C8B-B14F-4D97-AF65-F5344CB8AC3E}">
        <p14:creationId xmlns:p14="http://schemas.microsoft.com/office/powerpoint/2010/main" val="21923512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2743163" y="0"/>
            <a:ext cx="3673698"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БРУНЕЙ</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Скругленный прямоугольник 11"/>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Среди полезных ископаемых </a:t>
            </a:r>
            <a:r>
              <a:rPr lang="ru-RU" dirty="0" smtClean="0"/>
              <a:t>Брунея углеводородное </a:t>
            </a:r>
            <a:r>
              <a:rPr lang="ru-RU" dirty="0"/>
              <a:t>сырьё — нефть и природный газ. Бруней — четвёртый в мире производитель сжиженного природного газа.</a:t>
            </a:r>
          </a:p>
        </p:txBody>
      </p:sp>
      <p:sp>
        <p:nvSpPr>
          <p:cNvPr id="2" name="Номер слайда 1"/>
          <p:cNvSpPr>
            <a:spLocks noGrp="1"/>
          </p:cNvSpPr>
          <p:nvPr>
            <p:ph type="sldNum" sz="quarter" idx="12"/>
          </p:nvPr>
        </p:nvSpPr>
        <p:spPr/>
        <p:txBody>
          <a:bodyPr/>
          <a:lstStyle/>
          <a:p>
            <a:fld id="{64E69A2B-7C95-454D-81F9-393F419C4593}" type="slidenum">
              <a:rPr lang="ru-RU" smtClean="0"/>
              <a:t>47</a:t>
            </a:fld>
            <a:endParaRPr lang="ru-RU"/>
          </a:p>
        </p:txBody>
      </p:sp>
    </p:spTree>
    <p:extLst>
      <p:ext uri="{BB962C8B-B14F-4D97-AF65-F5344CB8AC3E}">
        <p14:creationId xmlns:p14="http://schemas.microsoft.com/office/powerpoint/2010/main" val="2812593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361928892"/>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48</a:t>
            </a:fld>
            <a:endParaRPr lang="ru-RU"/>
          </a:p>
        </p:txBody>
      </p:sp>
    </p:spTree>
    <p:extLst>
      <p:ext uri="{BB962C8B-B14F-4D97-AF65-F5344CB8AC3E}">
        <p14:creationId xmlns:p14="http://schemas.microsoft.com/office/powerpoint/2010/main" val="282586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664862012"/>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49</a:t>
            </a:fld>
            <a:endParaRPr lang="ru-RU"/>
          </a:p>
        </p:txBody>
      </p:sp>
    </p:spTree>
    <p:extLst>
      <p:ext uri="{BB962C8B-B14F-4D97-AF65-F5344CB8AC3E}">
        <p14:creationId xmlns:p14="http://schemas.microsoft.com/office/powerpoint/2010/main" val="423111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640" y="683317"/>
            <a:ext cx="6008312" cy="5327683"/>
          </a:xfrm>
          <a:prstGeom prst="rect">
            <a:avLst/>
          </a:prstGeom>
        </p:spPr>
      </p:pic>
      <p:sp>
        <p:nvSpPr>
          <p:cNvPr id="5" name="TextBox 4"/>
          <p:cNvSpPr txBox="1"/>
          <p:nvPr/>
        </p:nvSpPr>
        <p:spPr>
          <a:xfrm>
            <a:off x="2356314" y="175845"/>
            <a:ext cx="4564583" cy="369332"/>
          </a:xfrm>
          <a:prstGeom prst="rect">
            <a:avLst/>
          </a:prstGeom>
          <a:noFill/>
        </p:spPr>
        <p:txBody>
          <a:bodyPr wrap="none" rtlCol="0">
            <a:spAutoFit/>
          </a:bodyPr>
          <a:lstStyle/>
          <a:p>
            <a:r>
              <a:rPr lang="ru-RU" b="1" dirty="0" smtClean="0"/>
              <a:t>Прогноз численности </a:t>
            </a:r>
            <a:r>
              <a:rPr lang="ru-RU" b="1" dirty="0"/>
              <a:t>п</a:t>
            </a:r>
            <a:r>
              <a:rPr lang="ru-RU" b="1" dirty="0" smtClean="0"/>
              <a:t>ланеты млн человек</a:t>
            </a:r>
            <a:endParaRPr lang="ru-RU" b="1" dirty="0"/>
          </a:p>
        </p:txBody>
      </p:sp>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5</a:t>
            </a:fld>
            <a:endParaRPr lang="ru-RU"/>
          </a:p>
        </p:txBody>
      </p:sp>
    </p:spTree>
    <p:extLst>
      <p:ext uri="{BB962C8B-B14F-4D97-AF65-F5344CB8AC3E}">
        <p14:creationId xmlns:p14="http://schemas.microsoft.com/office/powerpoint/2010/main" val="184960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3</a:t>
            </a:r>
            <a:r>
              <a:rPr lang="en-US" sz="2800" b="1" dirty="0" smtClean="0"/>
              <a:t>2</a:t>
            </a:r>
            <a:r>
              <a:rPr lang="ru-RU" sz="2800" b="1" dirty="0" smtClean="0"/>
              <a:t>.</a:t>
            </a:r>
            <a:r>
              <a:rPr lang="en-US" sz="2800" b="1" dirty="0" smtClean="0"/>
              <a:t>385</a:t>
            </a:r>
            <a:r>
              <a:rPr lang="ru-RU" sz="2800" b="1" dirty="0" smtClean="0"/>
              <a:t>.028</a:t>
            </a:r>
          </a:p>
          <a:p>
            <a:pPr algn="ctr"/>
            <a:r>
              <a:rPr lang="ru-RU" sz="2800" b="1" dirty="0" smtClean="0"/>
              <a:t>человек</a:t>
            </a:r>
            <a:endParaRPr lang="ru-RU" sz="2800" b="1" dirty="0"/>
          </a:p>
        </p:txBody>
      </p:sp>
      <p:sp>
        <p:nvSpPr>
          <p:cNvPr id="8" name="TextBox 7"/>
          <p:cNvSpPr txBox="1"/>
          <p:nvPr/>
        </p:nvSpPr>
        <p:spPr>
          <a:xfrm>
            <a:off x="1884403" y="0"/>
            <a:ext cx="5391220"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МАЛАЙЗИЯ</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354,3</a:t>
            </a:r>
            <a:r>
              <a:rPr lang="en-US" sz="2800" b="1" dirty="0" smtClean="0"/>
              <a:t>4</a:t>
            </a:r>
            <a:r>
              <a:rPr lang="ru-RU" sz="2800" b="1" dirty="0" smtClean="0"/>
              <a:t> млрд</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330.803 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50</a:t>
            </a:fld>
            <a:endParaRPr lang="ru-RU"/>
          </a:p>
        </p:txBody>
      </p:sp>
    </p:spTree>
    <p:extLst>
      <p:ext uri="{BB962C8B-B14F-4D97-AF65-F5344CB8AC3E}">
        <p14:creationId xmlns:p14="http://schemas.microsoft.com/office/powerpoint/2010/main" val="3022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1884403" y="0"/>
            <a:ext cx="5391220" cy="1323439"/>
          </a:xfrm>
          <a:prstGeom prst="rect">
            <a:avLst/>
          </a:prstGeom>
          <a:noFill/>
        </p:spPr>
        <p:txBody>
          <a:bodyPr wrap="none" rtlCol="0">
            <a:spAutoFit/>
          </a:bodyPr>
          <a:lstStyle/>
          <a:p>
            <a:pPr algn="ctr"/>
            <a:r>
              <a:rPr lang="ru-RU" sz="8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МАЛАЙЗИЯ</a:t>
            </a:r>
            <a:endParaRPr lang="ru-RU"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3086100"/>
            <a:ext cx="7728439" cy="334107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Имеются крупные запасы нефти, олова, вольфрамовой руды, бокситов, меди, железа. Кроме того, есть небольшие месторождения бурого угля, титана, марганца, сурьмы, золота, фосфоритов. Большая часть нефтяных запасов сосредоточена на шельфе штата Сабах. Месторождения олова находятся, главным образом, на западе полуостровной части страны и протягиваются полосой от границы с Таиландом до Сингапура. Вместе с золотом здесь встречается вольфрам, железо, ниобий, тантал, иттрий и другие редкие и редкоземельные металлы. В центральной части полуострова Малакка имеются незначительные залежи золота, меди и цинка. В </a:t>
            </a:r>
            <a:r>
              <a:rPr lang="ru-RU" dirty="0" err="1"/>
              <a:t>Сараваке</a:t>
            </a:r>
            <a:r>
              <a:rPr lang="ru-RU" dirty="0"/>
              <a:t> — месторождения сурьмы, золота, бокситов, железа; в </a:t>
            </a:r>
            <a:r>
              <a:rPr lang="ru-RU" dirty="0" err="1"/>
              <a:t>Сабахе</a:t>
            </a:r>
            <a:r>
              <a:rPr lang="ru-RU" dirty="0"/>
              <a:t> — меди и бокситов.</a:t>
            </a:r>
          </a:p>
        </p:txBody>
      </p:sp>
      <p:sp>
        <p:nvSpPr>
          <p:cNvPr id="2" name="Номер слайда 1"/>
          <p:cNvSpPr>
            <a:spLocks noGrp="1"/>
          </p:cNvSpPr>
          <p:nvPr>
            <p:ph type="sldNum" sz="quarter" idx="12"/>
          </p:nvPr>
        </p:nvSpPr>
        <p:spPr/>
        <p:txBody>
          <a:bodyPr/>
          <a:lstStyle/>
          <a:p>
            <a:fld id="{64E69A2B-7C95-454D-81F9-393F419C4593}" type="slidenum">
              <a:rPr lang="ru-RU" smtClean="0"/>
              <a:t>51</a:t>
            </a:fld>
            <a:endParaRPr lang="ru-RU"/>
          </a:p>
        </p:txBody>
      </p:sp>
    </p:spTree>
    <p:extLst>
      <p:ext uri="{BB962C8B-B14F-4D97-AF65-F5344CB8AC3E}">
        <p14:creationId xmlns:p14="http://schemas.microsoft.com/office/powerpoint/2010/main" val="13832476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10636754"/>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52</a:t>
            </a:fld>
            <a:endParaRPr lang="ru-RU"/>
          </a:p>
        </p:txBody>
      </p:sp>
    </p:spTree>
    <p:extLst>
      <p:ext uri="{BB962C8B-B14F-4D97-AF65-F5344CB8AC3E}">
        <p14:creationId xmlns:p14="http://schemas.microsoft.com/office/powerpoint/2010/main" val="15849521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413856375"/>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53</a:t>
            </a:fld>
            <a:endParaRPr lang="ru-RU"/>
          </a:p>
        </p:txBody>
      </p:sp>
    </p:spTree>
    <p:extLst>
      <p:ext uri="{BB962C8B-B14F-4D97-AF65-F5344CB8AC3E}">
        <p14:creationId xmlns:p14="http://schemas.microsoft.com/office/powerpoint/2010/main" val="1313323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Овал 6"/>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1.2</a:t>
            </a:r>
            <a:r>
              <a:rPr lang="en-US" sz="2800" b="1" dirty="0" smtClean="0"/>
              <a:t>69</a:t>
            </a:r>
            <a:r>
              <a:rPr lang="ru-RU" sz="2800" b="1" dirty="0" smtClean="0"/>
              <a:t>.261</a:t>
            </a:r>
          </a:p>
          <a:p>
            <a:pPr algn="ctr"/>
            <a:r>
              <a:rPr lang="ru-RU" sz="2800" b="1" dirty="0" smtClean="0"/>
              <a:t>человек</a:t>
            </a:r>
            <a:endParaRPr lang="ru-RU" sz="2800" b="1" dirty="0"/>
          </a:p>
        </p:txBody>
      </p:sp>
      <p:sp>
        <p:nvSpPr>
          <p:cNvPr id="8" name="TextBox 7"/>
          <p:cNvSpPr txBox="1"/>
          <p:nvPr/>
        </p:nvSpPr>
        <p:spPr>
          <a:xfrm>
            <a:off x="323466" y="0"/>
            <a:ext cx="8513100" cy="1200329"/>
          </a:xfrm>
          <a:prstGeom prst="rect">
            <a:avLst/>
          </a:prstGeom>
          <a:noFill/>
        </p:spPr>
        <p:txBody>
          <a:bodyPr wrap="none" rtlCol="0">
            <a:spAutoFit/>
          </a:bodyPr>
          <a:lstStyle/>
          <a:p>
            <a:pPr algn="ctr"/>
            <a:r>
              <a:rPr lang="ru-RU"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ВОСТОЧНЫЙ ТИМОР</a:t>
            </a:r>
            <a:endParaRPr lang="ru-RU"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a:t>3,09 </a:t>
            </a:r>
            <a:r>
              <a:rPr lang="ru-RU" sz="2800" b="1" dirty="0" smtClean="0"/>
              <a:t>млрд </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15.007 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54</a:t>
            </a:fld>
            <a:endParaRPr lang="ru-RU"/>
          </a:p>
        </p:txBody>
      </p:sp>
    </p:spTree>
    <p:extLst>
      <p:ext uri="{BB962C8B-B14F-4D97-AF65-F5344CB8AC3E}">
        <p14:creationId xmlns:p14="http://schemas.microsoft.com/office/powerpoint/2010/main" val="40880987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323466" y="0"/>
            <a:ext cx="8513100" cy="1200329"/>
          </a:xfrm>
          <a:prstGeom prst="rect">
            <a:avLst/>
          </a:prstGeom>
          <a:noFill/>
        </p:spPr>
        <p:txBody>
          <a:bodyPr wrap="none" rtlCol="0">
            <a:spAutoFit/>
          </a:bodyPr>
          <a:lstStyle/>
          <a:p>
            <a:pPr algn="ctr"/>
            <a:r>
              <a:rPr lang="ru-RU" sz="7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ВОСТОЧНЫЙ ТИМОР</a:t>
            </a:r>
            <a:endParaRPr lang="ru-RU"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Скругленный прямоугольник 10"/>
          <p:cNvSpPr/>
          <p:nvPr/>
        </p:nvSpPr>
        <p:spPr>
          <a:xfrm>
            <a:off x="835269" y="4712678"/>
            <a:ext cx="7728439" cy="17145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ru-RU" dirty="0"/>
              <a:t>Рельеф страны в основном горный. Остров Тимор входит в Малайский архипелаг. Природные ресурсы: золото, нефть, природный газ, марганец, мрамор.</a:t>
            </a:r>
          </a:p>
        </p:txBody>
      </p:sp>
      <p:sp>
        <p:nvSpPr>
          <p:cNvPr id="2" name="Номер слайда 1"/>
          <p:cNvSpPr>
            <a:spLocks noGrp="1"/>
          </p:cNvSpPr>
          <p:nvPr>
            <p:ph type="sldNum" sz="quarter" idx="12"/>
          </p:nvPr>
        </p:nvSpPr>
        <p:spPr/>
        <p:txBody>
          <a:bodyPr/>
          <a:lstStyle/>
          <a:p>
            <a:fld id="{64E69A2B-7C95-454D-81F9-393F419C4593}" type="slidenum">
              <a:rPr lang="ru-RU" smtClean="0"/>
              <a:t>55</a:t>
            </a:fld>
            <a:endParaRPr lang="ru-RU"/>
          </a:p>
        </p:txBody>
      </p:sp>
    </p:spTree>
    <p:extLst>
      <p:ext uri="{BB962C8B-B14F-4D97-AF65-F5344CB8AC3E}">
        <p14:creationId xmlns:p14="http://schemas.microsoft.com/office/powerpoint/2010/main" val="1146842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236577379"/>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56</a:t>
            </a:fld>
            <a:endParaRPr lang="ru-RU"/>
          </a:p>
        </p:txBody>
      </p:sp>
    </p:spTree>
    <p:extLst>
      <p:ext uri="{BB962C8B-B14F-4D97-AF65-F5344CB8AC3E}">
        <p14:creationId xmlns:p14="http://schemas.microsoft.com/office/powerpoint/2010/main" val="3919136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8049762"/>
              </p:ext>
            </p:extLst>
          </p:nvPr>
        </p:nvGraphicFramePr>
        <p:xfrm>
          <a:off x="0" y="0"/>
          <a:ext cx="9144000" cy="645566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57</a:t>
            </a:fld>
            <a:endParaRPr lang="ru-RU"/>
          </a:p>
        </p:txBody>
      </p:sp>
    </p:spTree>
    <p:extLst>
      <p:ext uri="{BB962C8B-B14F-4D97-AF65-F5344CB8AC3E}">
        <p14:creationId xmlns:p14="http://schemas.microsoft.com/office/powerpoint/2010/main" val="1739285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743" y="501258"/>
            <a:ext cx="5890531" cy="5902036"/>
          </a:xfrm>
          <a:prstGeom prst="rect">
            <a:avLst/>
          </a:prstGeom>
        </p:spPr>
      </p:pic>
      <p:sp>
        <p:nvSpPr>
          <p:cNvPr id="7" name="TextBox 6"/>
          <p:cNvSpPr txBox="1"/>
          <p:nvPr/>
        </p:nvSpPr>
        <p:spPr>
          <a:xfrm>
            <a:off x="360042" y="0"/>
            <a:ext cx="8381012" cy="1938992"/>
          </a:xfrm>
          <a:prstGeom prst="rect">
            <a:avLst/>
          </a:prstGeom>
          <a:noFill/>
        </p:spPr>
        <p:txBody>
          <a:bodyPr wrap="none" rtlCol="0">
            <a:spAutoFit/>
          </a:bodyPr>
          <a:lstStyle/>
          <a:p>
            <a:pPr algn="ctr"/>
            <a:r>
              <a:rPr lang="ru-RU"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Юго-Восточная </a:t>
            </a:r>
            <a:r>
              <a:rPr lang="ru-RU"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Азия</a:t>
            </a:r>
            <a:endParaRPr lang="en-US" sz="7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о</a:t>
            </a:r>
            <a:r>
              <a:rPr lang="ru-RU"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бщие показатели</a:t>
            </a:r>
            <a:endParaRPr lang="ru-RU"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Овал 7"/>
          <p:cNvSpPr/>
          <p:nvPr/>
        </p:nvSpPr>
        <p:spPr>
          <a:xfrm>
            <a:off x="598520"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r>
              <a:rPr lang="ru-RU" sz="2800" b="1" dirty="0" smtClean="0"/>
              <a:t>Население</a:t>
            </a:r>
          </a:p>
          <a:p>
            <a:pPr algn="ctr"/>
            <a:r>
              <a:rPr lang="ru-RU" sz="2800" b="1" dirty="0" smtClean="0"/>
              <a:t>648.355.695</a:t>
            </a:r>
            <a:endParaRPr lang="ru-RU" sz="2800" b="1" dirty="0"/>
          </a:p>
          <a:p>
            <a:pPr algn="ctr"/>
            <a:r>
              <a:rPr lang="ru-RU" sz="2800" b="1" dirty="0" smtClean="0"/>
              <a:t>человек</a:t>
            </a:r>
            <a:endParaRPr lang="ru-RU" sz="2800" b="1" dirty="0"/>
          </a:p>
        </p:txBody>
      </p:sp>
      <p:sp>
        <p:nvSpPr>
          <p:cNvPr id="9" name="Овал 8"/>
          <p:cNvSpPr/>
          <p:nvPr/>
        </p:nvSpPr>
        <p:spPr>
          <a:xfrm>
            <a:off x="3500009"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spcAft>
                <a:spcPts val="0"/>
              </a:spcAft>
            </a:pPr>
            <a:r>
              <a:rPr lang="ru-RU" sz="2800" b="1" dirty="0" smtClean="0">
                <a:effectLst/>
              </a:rPr>
              <a:t>ВВП</a:t>
            </a:r>
            <a:endParaRPr lang="en-US" sz="2800" b="1" dirty="0" smtClean="0">
              <a:effectLst/>
            </a:endParaRPr>
          </a:p>
          <a:p>
            <a:pPr algn="ctr">
              <a:lnSpc>
                <a:spcPct val="107000"/>
              </a:lnSpc>
            </a:pPr>
            <a:r>
              <a:rPr lang="ru-RU" sz="2800" b="1" dirty="0" smtClean="0"/>
              <a:t>2.925,95</a:t>
            </a:r>
            <a:endParaRPr lang="ru-RU" sz="2800" b="1" dirty="0"/>
          </a:p>
          <a:p>
            <a:pPr algn="ctr">
              <a:lnSpc>
                <a:spcPct val="107000"/>
              </a:lnSpc>
            </a:pPr>
            <a:r>
              <a:rPr lang="ru-RU" sz="2800" b="1" dirty="0" smtClean="0"/>
              <a:t>млрд</a:t>
            </a:r>
          </a:p>
          <a:p>
            <a:pPr algn="ctr">
              <a:lnSpc>
                <a:spcPct val="107000"/>
              </a:lnSpc>
            </a:pPr>
            <a:r>
              <a:rPr lang="en-US" sz="2800" b="1" dirty="0" smtClean="0">
                <a:effectLst/>
              </a:rPr>
              <a:t>$</a:t>
            </a:r>
            <a:r>
              <a:rPr lang="ru-RU" sz="2800" b="1" dirty="0" smtClean="0">
                <a:effectLst/>
              </a:rPr>
              <a:t> США</a:t>
            </a:r>
            <a:endParaRPr lang="ru-RU"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Овал 9"/>
          <p:cNvSpPr/>
          <p:nvPr/>
        </p:nvSpPr>
        <p:spPr>
          <a:xfrm>
            <a:off x="6393186" y="4134195"/>
            <a:ext cx="2160000" cy="2160000"/>
          </a:xfrm>
          <a:prstGeom prst="ellipse">
            <a:avLst/>
          </a:prstGeom>
        </p:spPr>
        <p:style>
          <a:lnRef idx="3">
            <a:schemeClr val="lt1"/>
          </a:lnRef>
          <a:fillRef idx="1">
            <a:schemeClr val="accent1"/>
          </a:fillRef>
          <a:effectRef idx="1">
            <a:schemeClr val="accent1"/>
          </a:effectRef>
          <a:fontRef idx="minor">
            <a:schemeClr val="lt1"/>
          </a:fontRef>
        </p:style>
        <p:txBody>
          <a:bodyPr wrap="none" lIns="0" tIns="0" rIns="0" bIns="0" rtlCol="0" anchor="ctr"/>
          <a:lstStyle/>
          <a:p>
            <a:pPr algn="ctr">
              <a:lnSpc>
                <a:spcPct val="107000"/>
              </a:lnSpc>
            </a:pPr>
            <a:r>
              <a:rPr lang="ru-RU" sz="2800" b="1" dirty="0" smtClean="0"/>
              <a:t>Площадь</a:t>
            </a:r>
            <a:endParaRPr lang="en-US" sz="2800" b="1" dirty="0" smtClean="0">
              <a:effectLst/>
            </a:endParaRPr>
          </a:p>
          <a:p>
            <a:pPr algn="ctr">
              <a:lnSpc>
                <a:spcPct val="107000"/>
              </a:lnSpc>
            </a:pPr>
            <a:r>
              <a:rPr lang="ru-RU" sz="2800" b="1" dirty="0" smtClean="0"/>
              <a:t>4.496.036 км²</a:t>
            </a:r>
            <a:endParaRPr lang="ru-RU" sz="2800" b="1" dirty="0"/>
          </a:p>
        </p:txBody>
      </p:sp>
      <p:sp>
        <p:nvSpPr>
          <p:cNvPr id="2" name="Номер слайда 1"/>
          <p:cNvSpPr>
            <a:spLocks noGrp="1"/>
          </p:cNvSpPr>
          <p:nvPr>
            <p:ph type="sldNum" sz="quarter" idx="12"/>
          </p:nvPr>
        </p:nvSpPr>
        <p:spPr/>
        <p:txBody>
          <a:bodyPr/>
          <a:lstStyle/>
          <a:p>
            <a:fld id="{64E69A2B-7C95-454D-81F9-393F419C4593}" type="slidenum">
              <a:rPr lang="ru-RU" smtClean="0"/>
              <a:t>58</a:t>
            </a:fld>
            <a:endParaRPr lang="ru-RU"/>
          </a:p>
        </p:txBody>
      </p:sp>
    </p:spTree>
    <p:extLst>
      <p:ext uri="{BB962C8B-B14F-4D97-AF65-F5344CB8AC3E}">
        <p14:creationId xmlns:p14="http://schemas.microsoft.com/office/powerpoint/2010/main" val="27744078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46" y="274638"/>
            <a:ext cx="9319846" cy="706090"/>
          </a:xfrm>
        </p:spPr>
        <p:txBody>
          <a:bodyPr>
            <a:normAutofit fontScale="90000"/>
          </a:bodyPr>
          <a:lstStyle/>
          <a:p>
            <a:pPr algn="ctr"/>
            <a:r>
              <a:rPr lang="ru-RU" sz="3200" b="1" dirty="0" smtClean="0"/>
              <a:t>Сравнительная таблица Юго-Восточной Азии, России, ЕС</a:t>
            </a:r>
            <a:endParaRPr lang="ru-RU" sz="3200" b="1"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4286063457"/>
              </p:ext>
            </p:extLst>
          </p:nvPr>
        </p:nvGraphicFramePr>
        <p:xfrm>
          <a:off x="457200" y="1196753"/>
          <a:ext cx="8229600" cy="5151020"/>
        </p:xfrm>
        <a:graphic>
          <a:graphicData uri="http://schemas.openxmlformats.org/drawingml/2006/table">
            <a:tbl>
              <a:tblPr firstRow="1" bandRow="1">
                <a:tableStyleId>{74C1A8A3-306A-4EB7-A6B1-4F7E0EB9C5D6}</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008111">
                <a:tc>
                  <a:txBody>
                    <a:bodyPr/>
                    <a:lstStyle/>
                    <a:p>
                      <a:endParaRPr lang="ru-RU" dirty="0"/>
                    </a:p>
                  </a:txBody>
                  <a:tcPr anchor="ctr"/>
                </a:tc>
                <a:tc>
                  <a:txBody>
                    <a:bodyPr/>
                    <a:lstStyle/>
                    <a:p>
                      <a:pPr algn="ctr"/>
                      <a:r>
                        <a:rPr lang="ru-RU" sz="2400" dirty="0" smtClean="0"/>
                        <a:t>Население (млн</a:t>
                      </a:r>
                      <a:r>
                        <a:rPr lang="ru-RU" sz="2400" baseline="0" dirty="0" smtClean="0"/>
                        <a:t> </a:t>
                      </a:r>
                      <a:r>
                        <a:rPr lang="ru-RU" sz="2400" dirty="0" smtClean="0"/>
                        <a:t>чел.)</a:t>
                      </a:r>
                      <a:endParaRPr lang="ru-RU" sz="2400" dirty="0"/>
                    </a:p>
                  </a:txBody>
                  <a:tcPr anchor="ctr"/>
                </a:tc>
                <a:tc>
                  <a:txBody>
                    <a:bodyPr/>
                    <a:lstStyle/>
                    <a:p>
                      <a:pPr algn="ctr"/>
                      <a:r>
                        <a:rPr lang="ru-RU" sz="2400" dirty="0" smtClean="0"/>
                        <a:t>Номинал ВВП </a:t>
                      </a:r>
                    </a:p>
                    <a:p>
                      <a:pPr algn="ctr"/>
                      <a:r>
                        <a:rPr lang="ru-RU" sz="2400" dirty="0" smtClean="0"/>
                        <a:t>(трлн $ США)</a:t>
                      </a:r>
                      <a:endParaRPr lang="ru-RU" sz="2400" dirty="0"/>
                    </a:p>
                  </a:txBody>
                  <a:tcPr anchor="ctr"/>
                </a:tc>
                <a:tc>
                  <a:txBody>
                    <a:bodyPr/>
                    <a:lstStyle/>
                    <a:p>
                      <a:pPr algn="ctr"/>
                      <a:r>
                        <a:rPr lang="ru-RU" sz="2400" dirty="0" smtClean="0"/>
                        <a:t>ВВП на душу населения </a:t>
                      </a:r>
                    </a:p>
                    <a:p>
                      <a:pPr algn="ctr"/>
                      <a:r>
                        <a:rPr lang="ru-RU" sz="2400" dirty="0" smtClean="0"/>
                        <a:t>(трлн $ США)</a:t>
                      </a:r>
                    </a:p>
                  </a:txBody>
                  <a:tcPr anchor="ctr"/>
                </a:tc>
                <a:extLst>
                  <a:ext uri="{0D108BD9-81ED-4DB2-BD59-A6C34878D82A}">
                    <a16:rowId xmlns:a16="http://schemas.microsoft.com/office/drawing/2014/main" val="10000"/>
                  </a:ext>
                </a:extLst>
              </a:tr>
              <a:tr h="842780">
                <a:tc>
                  <a:txBody>
                    <a:bodyPr/>
                    <a:lstStyle/>
                    <a:p>
                      <a:r>
                        <a:rPr lang="ru-RU" sz="2800" dirty="0" smtClean="0"/>
                        <a:t>Юго-Восточная Азия</a:t>
                      </a:r>
                      <a:endParaRPr lang="ru-RU" sz="2800" dirty="0"/>
                    </a:p>
                  </a:txBody>
                  <a:tcPr anchor="ctr"/>
                </a:tc>
                <a:tc>
                  <a:txBody>
                    <a:bodyPr/>
                    <a:lstStyle/>
                    <a:p>
                      <a:pPr algn="ctr"/>
                      <a:r>
                        <a:rPr lang="ru-RU" sz="2800" dirty="0" smtClean="0"/>
                        <a:t>648</a:t>
                      </a:r>
                      <a:endParaRPr lang="ru-RU" sz="2800" dirty="0"/>
                    </a:p>
                  </a:txBody>
                  <a:tcPr anchor="ctr"/>
                </a:tc>
                <a:tc>
                  <a:txBody>
                    <a:bodyPr/>
                    <a:lstStyle/>
                    <a:p>
                      <a:pPr algn="ctr"/>
                      <a:r>
                        <a:rPr lang="ru-RU" sz="2800" dirty="0" smtClean="0"/>
                        <a:t>2,9</a:t>
                      </a:r>
                      <a:endParaRPr lang="ru-RU" sz="2800" dirty="0"/>
                    </a:p>
                  </a:txBody>
                  <a:tcPr anchor="ctr"/>
                </a:tc>
                <a:tc>
                  <a:txBody>
                    <a:bodyPr/>
                    <a:lstStyle/>
                    <a:p>
                      <a:pPr algn="ctr"/>
                      <a:r>
                        <a:rPr lang="ru-RU" sz="2800" dirty="0" smtClean="0"/>
                        <a:t>4,5</a:t>
                      </a:r>
                      <a:endParaRPr lang="ru-RU" sz="2800" dirty="0"/>
                    </a:p>
                  </a:txBody>
                  <a:tcPr anchor="ctr"/>
                </a:tc>
                <a:extLst>
                  <a:ext uri="{0D108BD9-81ED-4DB2-BD59-A6C34878D82A}">
                    <a16:rowId xmlns:a16="http://schemas.microsoft.com/office/drawing/2014/main" val="10001"/>
                  </a:ext>
                </a:extLst>
              </a:tr>
              <a:tr h="822910">
                <a:tc>
                  <a:txBody>
                    <a:bodyPr/>
                    <a:lstStyle/>
                    <a:p>
                      <a:r>
                        <a:rPr lang="ru-RU" sz="2800" dirty="0" smtClean="0"/>
                        <a:t>ЕС</a:t>
                      </a:r>
                      <a:endParaRPr lang="ru-RU" sz="2800" dirty="0"/>
                    </a:p>
                  </a:txBody>
                  <a:tcPr anchor="ctr"/>
                </a:tc>
                <a:tc>
                  <a:txBody>
                    <a:bodyPr/>
                    <a:lstStyle/>
                    <a:p>
                      <a:pPr algn="ctr"/>
                      <a:r>
                        <a:rPr lang="ru-RU" sz="2800" dirty="0" smtClean="0"/>
                        <a:t>512,4</a:t>
                      </a:r>
                      <a:endParaRPr lang="ru-RU" sz="2800" dirty="0"/>
                    </a:p>
                  </a:txBody>
                  <a:tcPr anchor="ctr"/>
                </a:tc>
                <a:tc>
                  <a:txBody>
                    <a:bodyPr/>
                    <a:lstStyle/>
                    <a:p>
                      <a:pPr algn="ctr"/>
                      <a:r>
                        <a:rPr lang="ru-RU" sz="2800" dirty="0" smtClean="0"/>
                        <a:t>17,1</a:t>
                      </a:r>
                      <a:endParaRPr lang="ru-RU" sz="2800" dirty="0"/>
                    </a:p>
                  </a:txBody>
                  <a:tcPr anchor="ctr"/>
                </a:tc>
                <a:tc>
                  <a:txBody>
                    <a:bodyPr/>
                    <a:lstStyle/>
                    <a:p>
                      <a:pPr algn="ctr"/>
                      <a:r>
                        <a:rPr lang="ru-RU" sz="2800" dirty="0" smtClean="0"/>
                        <a:t>36,7</a:t>
                      </a:r>
                      <a:endParaRPr lang="ru-RU" sz="2800" dirty="0"/>
                    </a:p>
                  </a:txBody>
                  <a:tcPr anchor="ctr"/>
                </a:tc>
                <a:extLst>
                  <a:ext uri="{0D108BD9-81ED-4DB2-BD59-A6C34878D82A}">
                    <a16:rowId xmlns:a16="http://schemas.microsoft.com/office/drawing/2014/main" val="10002"/>
                  </a:ext>
                </a:extLst>
              </a:tr>
              <a:tr h="822910">
                <a:tc>
                  <a:txBody>
                    <a:bodyPr/>
                    <a:lstStyle/>
                    <a:p>
                      <a:r>
                        <a:rPr lang="ru-RU" sz="2800" dirty="0" smtClean="0"/>
                        <a:t>Малайзия</a:t>
                      </a:r>
                      <a:endParaRPr lang="ru-RU" sz="2800" dirty="0"/>
                    </a:p>
                  </a:txBody>
                  <a:tcPr anchor="ctr"/>
                </a:tc>
                <a:tc>
                  <a:txBody>
                    <a:bodyPr/>
                    <a:lstStyle/>
                    <a:p>
                      <a:pPr algn="ctr"/>
                      <a:r>
                        <a:rPr lang="ru-RU" sz="2800" dirty="0" smtClean="0"/>
                        <a:t>32,3</a:t>
                      </a:r>
                      <a:endParaRPr lang="ru-RU" sz="2800" dirty="0"/>
                    </a:p>
                  </a:txBody>
                  <a:tcPr anchor="ctr"/>
                </a:tc>
                <a:tc>
                  <a:txBody>
                    <a:bodyPr/>
                    <a:lstStyle/>
                    <a:p>
                      <a:pPr algn="ctr"/>
                      <a:r>
                        <a:rPr lang="ru-RU" sz="2800" dirty="0" smtClean="0"/>
                        <a:t>0,354</a:t>
                      </a:r>
                      <a:endParaRPr lang="ru-RU" sz="2800" dirty="0"/>
                    </a:p>
                  </a:txBody>
                  <a:tcPr anchor="ctr"/>
                </a:tc>
                <a:tc>
                  <a:txBody>
                    <a:bodyPr/>
                    <a:lstStyle/>
                    <a:p>
                      <a:pPr algn="ctr"/>
                      <a:r>
                        <a:rPr lang="ru-RU" sz="2800" dirty="0" smtClean="0"/>
                        <a:t>11,0</a:t>
                      </a:r>
                      <a:endParaRPr lang="ru-RU" sz="2800" dirty="0"/>
                    </a:p>
                  </a:txBody>
                  <a:tcPr anchor="ctr"/>
                </a:tc>
                <a:extLst>
                  <a:ext uri="{0D108BD9-81ED-4DB2-BD59-A6C34878D82A}">
                    <a16:rowId xmlns:a16="http://schemas.microsoft.com/office/drawing/2014/main" val="10003"/>
                  </a:ext>
                </a:extLst>
              </a:tr>
              <a:tr h="842780">
                <a:tc>
                  <a:txBody>
                    <a:bodyPr/>
                    <a:lstStyle/>
                    <a:p>
                      <a:r>
                        <a:rPr lang="ru-RU" sz="2800" dirty="0" smtClean="0"/>
                        <a:t>Российская Федерация</a:t>
                      </a:r>
                      <a:endParaRPr lang="ru-RU" sz="2800" dirty="0"/>
                    </a:p>
                  </a:txBody>
                  <a:tcPr anchor="ctr"/>
                </a:tc>
                <a:tc>
                  <a:txBody>
                    <a:bodyPr/>
                    <a:lstStyle/>
                    <a:p>
                      <a:pPr algn="ctr"/>
                      <a:r>
                        <a:rPr lang="ru-RU" sz="2800" dirty="0" smtClean="0"/>
                        <a:t>146</a:t>
                      </a:r>
                      <a:endParaRPr lang="ru-RU" sz="2800" dirty="0"/>
                    </a:p>
                  </a:txBody>
                  <a:tcPr anchor="ctr"/>
                </a:tc>
                <a:tc>
                  <a:txBody>
                    <a:bodyPr/>
                    <a:lstStyle/>
                    <a:p>
                      <a:pPr algn="ctr"/>
                      <a:r>
                        <a:rPr lang="ru-RU" sz="2800" dirty="0" smtClean="0"/>
                        <a:t>1,6</a:t>
                      </a:r>
                      <a:endParaRPr lang="ru-RU" sz="2800" dirty="0"/>
                    </a:p>
                  </a:txBody>
                  <a:tcPr anchor="ctr"/>
                </a:tc>
                <a:tc>
                  <a:txBody>
                    <a:bodyPr/>
                    <a:lstStyle/>
                    <a:p>
                      <a:pPr algn="ctr"/>
                      <a:r>
                        <a:rPr lang="ru-RU" sz="2800" dirty="0" smtClean="0"/>
                        <a:t>11,3</a:t>
                      </a:r>
                      <a:endParaRPr lang="ru-RU" sz="2800" dirty="0"/>
                    </a:p>
                  </a:txBody>
                  <a:tcPr anchor="ctr"/>
                </a:tc>
                <a:extLst>
                  <a:ext uri="{0D108BD9-81ED-4DB2-BD59-A6C34878D82A}">
                    <a16:rowId xmlns:a16="http://schemas.microsoft.com/office/drawing/2014/main" val="10004"/>
                  </a:ext>
                </a:extLst>
              </a:tr>
            </a:tbl>
          </a:graphicData>
        </a:graphic>
      </p:graphicFrame>
      <p:sp>
        <p:nvSpPr>
          <p:cNvPr id="5" name="TextBox 4"/>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59</a:t>
            </a:fld>
            <a:endParaRPr lang="ru-RU"/>
          </a:p>
        </p:txBody>
      </p:sp>
    </p:spTree>
    <p:extLst>
      <p:ext uri="{BB962C8B-B14F-4D97-AF65-F5344CB8AC3E}">
        <p14:creationId xmlns:p14="http://schemas.microsoft.com/office/powerpoint/2010/main" val="3597664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latin typeface="+mn-lt"/>
              </a:rPr>
              <a:t>Численность населения Земли</a:t>
            </a:r>
            <a:endParaRPr lang="ru-RU" sz="3200" b="1" dirty="0">
              <a:latin typeface="+mn-lt"/>
            </a:endParaRPr>
          </a:p>
        </p:txBody>
      </p:sp>
      <p:sp>
        <p:nvSpPr>
          <p:cNvPr id="3" name="Объект 2"/>
          <p:cNvSpPr>
            <a:spLocks noGrp="1"/>
          </p:cNvSpPr>
          <p:nvPr>
            <p:ph idx="1"/>
          </p:nvPr>
        </p:nvSpPr>
        <p:spPr/>
        <p:txBody>
          <a:bodyPr/>
          <a:lstStyle/>
          <a:p>
            <a:pPr marL="0" indent="0">
              <a:buNone/>
            </a:pPr>
            <a:r>
              <a:rPr lang="ru-RU" dirty="0" smtClean="0"/>
              <a:t>2019 г. – 7,7 млрд человек</a:t>
            </a:r>
          </a:p>
          <a:p>
            <a:pPr marL="0" indent="0">
              <a:buNone/>
            </a:pPr>
            <a:endParaRPr lang="ru-RU" dirty="0" smtClean="0"/>
          </a:p>
          <a:p>
            <a:pPr marL="0" indent="0">
              <a:buNone/>
            </a:pPr>
            <a:r>
              <a:rPr lang="ru-RU" dirty="0" smtClean="0"/>
              <a:t>В крайней бедности живут 700 млн человек (1,9 $ в день)</a:t>
            </a:r>
          </a:p>
          <a:p>
            <a:pPr marL="0" indent="0">
              <a:buNone/>
            </a:pPr>
            <a:r>
              <a:rPr lang="ru-RU" dirty="0" smtClean="0"/>
              <a:t>Каждый двенадцатый человек</a:t>
            </a:r>
          </a:p>
          <a:p>
            <a:pPr marL="0" indent="0">
              <a:buNone/>
            </a:pPr>
            <a:endParaRPr lang="ru-RU" dirty="0"/>
          </a:p>
          <a:p>
            <a:pPr marL="0" indent="0">
              <a:buNone/>
            </a:pPr>
            <a:r>
              <a:rPr lang="ru-RU" dirty="0" smtClean="0"/>
              <a:t>2050 г. – 9,7 млрд человек</a:t>
            </a:r>
            <a:endParaRPr lang="ru-RU" dirty="0"/>
          </a:p>
          <a:p>
            <a:pPr marL="0" indent="0">
              <a:buNone/>
            </a:pPr>
            <a:endParaRPr lang="ru-RU" dirty="0"/>
          </a:p>
        </p:txBody>
      </p:sp>
      <p:sp>
        <p:nvSpPr>
          <p:cNvPr id="4" name="Номер слайда 3"/>
          <p:cNvSpPr>
            <a:spLocks noGrp="1"/>
          </p:cNvSpPr>
          <p:nvPr>
            <p:ph type="sldNum" sz="quarter" idx="12"/>
          </p:nvPr>
        </p:nvSpPr>
        <p:spPr/>
        <p:txBody>
          <a:bodyPr/>
          <a:lstStyle/>
          <a:p>
            <a:fld id="{64E69A2B-7C95-454D-81F9-393F419C4593}" type="slidenum">
              <a:rPr lang="ru-RU" smtClean="0"/>
              <a:t>6</a:t>
            </a:fld>
            <a:endParaRPr lang="ru-RU"/>
          </a:p>
        </p:txBody>
      </p:sp>
    </p:spTree>
    <p:extLst>
      <p:ext uri="{BB962C8B-B14F-4D97-AF65-F5344CB8AC3E}">
        <p14:creationId xmlns:p14="http://schemas.microsoft.com/office/powerpoint/2010/main" val="2303935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pPr algn="ctr"/>
            <a:r>
              <a:rPr lang="ru-RU" sz="3200" b="1" dirty="0">
                <a:solidFill>
                  <a:prstClr val="black"/>
                </a:solidFill>
              </a:rPr>
              <a:t>Сравнительная </a:t>
            </a:r>
            <a:r>
              <a:rPr lang="ru-RU" sz="3200" b="1" dirty="0" smtClean="0">
                <a:solidFill>
                  <a:prstClr val="black"/>
                </a:solidFill>
              </a:rPr>
              <a:t>таблица населения</a:t>
            </a:r>
            <a:br>
              <a:rPr lang="ru-RU" sz="3200" b="1" dirty="0" smtClean="0">
                <a:solidFill>
                  <a:prstClr val="black"/>
                </a:solidFill>
              </a:rPr>
            </a:br>
            <a:r>
              <a:rPr lang="ru-RU" sz="3200" b="1" dirty="0" smtClean="0">
                <a:solidFill>
                  <a:prstClr val="black"/>
                </a:solidFill>
              </a:rPr>
              <a:t>Юго-Восточная Азия млн. человек 2018 г.</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732383781"/>
              </p:ext>
            </p:extLst>
          </p:nvPr>
        </p:nvGraphicFramePr>
        <p:xfrm>
          <a:off x="1061402" y="1244537"/>
          <a:ext cx="6579112" cy="5087563"/>
        </p:xfrm>
        <a:graphic>
          <a:graphicData uri="http://schemas.openxmlformats.org/drawingml/2006/table">
            <a:tbl>
              <a:tblPr firstRow="1" bandRow="1">
                <a:tableStyleId>{74C1A8A3-306A-4EB7-A6B1-4F7E0EB9C5D6}</a:tableStyleId>
              </a:tblPr>
              <a:tblGrid>
                <a:gridCol w="3352336">
                  <a:extLst>
                    <a:ext uri="{9D8B030D-6E8A-4147-A177-3AD203B41FA5}">
                      <a16:colId xmlns:a16="http://schemas.microsoft.com/office/drawing/2014/main" val="20001"/>
                    </a:ext>
                  </a:extLst>
                </a:gridCol>
                <a:gridCol w="3226776">
                  <a:extLst>
                    <a:ext uri="{9D8B030D-6E8A-4147-A177-3AD203B41FA5}">
                      <a16:colId xmlns:a16="http://schemas.microsoft.com/office/drawing/2014/main" val="20002"/>
                    </a:ext>
                  </a:extLst>
                </a:gridCol>
              </a:tblGrid>
              <a:tr h="364455">
                <a:tc>
                  <a:txBody>
                    <a:bodyPr/>
                    <a:lstStyle/>
                    <a:p>
                      <a:pPr algn="ctr">
                        <a:lnSpc>
                          <a:spcPct val="107000"/>
                        </a:lnSpc>
                        <a:spcAft>
                          <a:spcPts val="0"/>
                        </a:spcAft>
                      </a:pPr>
                      <a:r>
                        <a:rPr lang="ru-RU" sz="2400" dirty="0" smtClean="0">
                          <a:effectLst/>
                        </a:rPr>
                        <a:t>Название </a:t>
                      </a:r>
                      <a:r>
                        <a:rPr lang="ru-RU" sz="2400" dirty="0">
                          <a:effectLst/>
                        </a:rPr>
                        <a:t>страны</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Население</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45798">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2400" dirty="0" smtClean="0">
                          <a:effectLst/>
                        </a:rPr>
                        <a:t>Индонезия</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264,1</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45798">
                <a:tc>
                  <a:txBody>
                    <a:bodyPr/>
                    <a:lstStyle/>
                    <a:p>
                      <a:pPr algn="ctr">
                        <a:lnSpc>
                          <a:spcPct val="107000"/>
                        </a:lnSpc>
                        <a:spcAft>
                          <a:spcPts val="0"/>
                        </a:spcAft>
                      </a:pPr>
                      <a:r>
                        <a:rPr lang="ru-RU" sz="2400" dirty="0" smtClean="0">
                          <a:effectLst/>
                        </a:rPr>
                        <a:t>Филиппины</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106,6</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345798">
                <a:tc>
                  <a:txBody>
                    <a:bodyPr/>
                    <a:lstStyle/>
                    <a:p>
                      <a:pPr algn="ctr">
                        <a:lnSpc>
                          <a:spcPct val="107000"/>
                        </a:lnSpc>
                        <a:spcAft>
                          <a:spcPts val="0"/>
                        </a:spcAft>
                      </a:pPr>
                      <a:r>
                        <a:rPr lang="ru-RU" sz="2400" dirty="0" smtClean="0">
                          <a:effectLst/>
                        </a:rPr>
                        <a:t>Вьетнам</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94,6</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345798">
                <a:tc>
                  <a:txBody>
                    <a:bodyPr/>
                    <a:lstStyle/>
                    <a:p>
                      <a:pPr algn="ctr">
                        <a:lnSpc>
                          <a:spcPct val="107000"/>
                        </a:lnSpc>
                        <a:spcAft>
                          <a:spcPts val="0"/>
                        </a:spcAft>
                      </a:pPr>
                      <a:r>
                        <a:rPr lang="ru-RU" sz="2400" dirty="0" err="1" smtClean="0">
                          <a:effectLst/>
                        </a:rPr>
                        <a:t>Тайланд</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67,7</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345798">
                <a:tc>
                  <a:txBody>
                    <a:bodyPr/>
                    <a:lstStyle/>
                    <a:p>
                      <a:pPr algn="ctr">
                        <a:lnSpc>
                          <a:spcPct val="107000"/>
                        </a:lnSpc>
                        <a:spcAft>
                          <a:spcPts val="0"/>
                        </a:spcAft>
                      </a:pPr>
                      <a:r>
                        <a:rPr lang="ru-RU" sz="2400" dirty="0" smtClean="0">
                          <a:effectLst/>
                        </a:rPr>
                        <a:t>Мьянма</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52,8</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345798">
                <a:tc>
                  <a:txBody>
                    <a:bodyPr/>
                    <a:lstStyle/>
                    <a:p>
                      <a:pPr algn="ctr">
                        <a:lnSpc>
                          <a:spcPct val="107000"/>
                        </a:lnSpc>
                        <a:spcAft>
                          <a:spcPts val="0"/>
                        </a:spcAft>
                      </a:pPr>
                      <a:r>
                        <a:rPr lang="ru-RU" sz="2400" dirty="0" smtClean="0">
                          <a:effectLst/>
                        </a:rPr>
                        <a:t>Малайзия</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32,3</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345798">
                <a:tc>
                  <a:txBody>
                    <a:bodyPr/>
                    <a:lstStyle/>
                    <a:p>
                      <a:pPr algn="ctr">
                        <a:lnSpc>
                          <a:spcPct val="107000"/>
                        </a:lnSpc>
                        <a:spcAft>
                          <a:spcPts val="0"/>
                        </a:spcAft>
                      </a:pPr>
                      <a:r>
                        <a:rPr lang="ru-RU" sz="2400" dirty="0" smtClean="0">
                          <a:effectLst/>
                        </a:rPr>
                        <a:t>Камбоджа</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16,2</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345798">
                <a:tc>
                  <a:txBody>
                    <a:bodyPr/>
                    <a:lstStyle/>
                    <a:p>
                      <a:pPr algn="ctr">
                        <a:lnSpc>
                          <a:spcPct val="107000"/>
                        </a:lnSpc>
                        <a:spcAft>
                          <a:spcPts val="0"/>
                        </a:spcAft>
                      </a:pPr>
                      <a:r>
                        <a:rPr lang="ru-RU" sz="2400" dirty="0" smtClean="0">
                          <a:effectLst/>
                        </a:rPr>
                        <a:t>Лаос</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6,7</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345798">
                <a:tc>
                  <a:txBody>
                    <a:bodyPr/>
                    <a:lstStyle/>
                    <a:p>
                      <a:pPr algn="ctr">
                        <a:lnSpc>
                          <a:spcPct val="107000"/>
                        </a:lnSpc>
                        <a:spcAft>
                          <a:spcPts val="0"/>
                        </a:spcAft>
                      </a:pPr>
                      <a:r>
                        <a:rPr lang="ru-RU" sz="2400" dirty="0" err="1" smtClean="0">
                          <a:effectLst/>
                        </a:rPr>
                        <a:t>Сигнгапур</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5,6</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345798">
                <a:tc>
                  <a:txBody>
                    <a:bodyPr/>
                    <a:lstStyle/>
                    <a:p>
                      <a:pPr algn="ctr">
                        <a:lnSpc>
                          <a:spcPct val="107000"/>
                        </a:lnSpc>
                        <a:spcAft>
                          <a:spcPts val="0"/>
                        </a:spcAft>
                      </a:pPr>
                      <a:r>
                        <a:rPr lang="ru-RU" sz="2400" dirty="0" smtClean="0">
                          <a:effectLst/>
                        </a:rPr>
                        <a:t>Восточный Тимор</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1,2</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r h="345798">
                <a:tc>
                  <a:txBody>
                    <a:bodyPr/>
                    <a:lstStyle/>
                    <a:p>
                      <a:pPr algn="ctr">
                        <a:lnSpc>
                          <a:spcPct val="107000"/>
                        </a:lnSpc>
                        <a:spcAft>
                          <a:spcPts val="0"/>
                        </a:spcAft>
                      </a:pPr>
                      <a:r>
                        <a:rPr lang="ru-RU" sz="2400" dirty="0" smtClean="0">
                          <a:effectLst/>
                        </a:rPr>
                        <a:t>Бруней</a:t>
                      </a:r>
                      <a:endParaRPr lang="ru-RU" sz="24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0,4</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1"/>
                  </a:ext>
                </a:extLst>
              </a:tr>
              <a:tr h="345798">
                <a:tc>
                  <a:txBody>
                    <a:bodyPr/>
                    <a:lstStyle/>
                    <a:p>
                      <a:pPr algn="ctr">
                        <a:lnSpc>
                          <a:spcPct val="107000"/>
                        </a:lnSpc>
                        <a:spcAft>
                          <a:spcPts val="0"/>
                        </a:spcAft>
                      </a:pPr>
                      <a:r>
                        <a:rPr lang="ru-RU" sz="2400" dirty="0" smtClean="0">
                          <a:effectLst/>
                        </a:rPr>
                        <a:t>Всего</a:t>
                      </a:r>
                      <a:endParaRPr lang="ru-RU" sz="2400" b="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400" dirty="0" smtClean="0">
                          <a:effectLst/>
                        </a:rPr>
                        <a:t>648</a:t>
                      </a:r>
                      <a:endParaRPr lang="ru-RU" sz="2400" dirty="0">
                        <a:effectLst/>
                        <a:latin typeface="Calibri"/>
                        <a:ea typeface="Calibri"/>
                        <a:cs typeface="Times New Roman"/>
                      </a:endParaRPr>
                    </a:p>
                  </a:txBody>
                  <a:tcPr marL="68580" marR="68580" marT="0" marB="0"/>
                </a:tc>
                <a:extLst>
                  <a:ext uri="{0D108BD9-81ED-4DB2-BD59-A6C34878D82A}">
                    <a16:rowId xmlns:a16="http://schemas.microsoft.com/office/drawing/2014/main" val="10012"/>
                  </a:ext>
                </a:extLst>
              </a:tr>
            </a:tbl>
          </a:graphicData>
        </a:graphic>
      </p:graphicFrame>
      <p:sp>
        <p:nvSpPr>
          <p:cNvPr id="6" name="TextBox 5"/>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60</a:t>
            </a:fld>
            <a:endParaRPr lang="ru-RU"/>
          </a:p>
        </p:txBody>
      </p:sp>
    </p:spTree>
    <p:extLst>
      <p:ext uri="{BB962C8B-B14F-4D97-AF65-F5344CB8AC3E}">
        <p14:creationId xmlns:p14="http://schemas.microsoft.com/office/powerpoint/2010/main" val="3511703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61</a:t>
            </a:fld>
            <a:endParaRPr lang="ru-RU"/>
          </a:p>
        </p:txBody>
      </p:sp>
    </p:spTree>
    <p:extLst>
      <p:ext uri="{BB962C8B-B14F-4D97-AF65-F5344CB8AC3E}">
        <p14:creationId xmlns:p14="http://schemas.microsoft.com/office/powerpoint/2010/main" val="31638231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9523"/>
            <a:ext cx="9144000" cy="1325563"/>
          </a:xfrm>
        </p:spPr>
        <p:txBody>
          <a:bodyPr>
            <a:noAutofit/>
          </a:bodyPr>
          <a:lstStyle/>
          <a:p>
            <a:pPr algn="ctr">
              <a:lnSpc>
                <a:spcPct val="107000"/>
              </a:lnSpc>
              <a:spcAft>
                <a:spcPts val="0"/>
              </a:spcAft>
            </a:pPr>
            <a:r>
              <a:rPr lang="ru-RU" sz="3200" b="1" dirty="0">
                <a:solidFill>
                  <a:prstClr val="black"/>
                </a:solidFill>
              </a:rPr>
              <a:t>Сравнительная </a:t>
            </a:r>
            <a:r>
              <a:rPr lang="ru-RU" sz="3200" b="1" dirty="0" smtClean="0">
                <a:solidFill>
                  <a:prstClr val="black"/>
                </a:solidFill>
              </a:rPr>
              <a:t>таблица </a:t>
            </a:r>
            <a:r>
              <a:rPr lang="ru-RU" sz="3200" b="1" dirty="0"/>
              <a:t>ВВП (</a:t>
            </a:r>
            <a:r>
              <a:rPr lang="ru-RU" sz="3200" b="1" dirty="0" smtClean="0"/>
              <a:t>номинал) млрд</a:t>
            </a:r>
            <a:r>
              <a:rPr lang="ru-RU" sz="3200" b="1" dirty="0"/>
              <a:t>.</a:t>
            </a:r>
            <a:r>
              <a:rPr lang="en-US" sz="3200" b="1" dirty="0"/>
              <a:t> $ </a:t>
            </a:r>
            <a:r>
              <a:rPr lang="ru-RU" sz="3200" b="1" dirty="0"/>
              <a:t>США</a:t>
            </a:r>
            <a:r>
              <a:rPr lang="ru-RU" sz="3200" b="1" dirty="0">
                <a:latin typeface="Calibri"/>
                <a:ea typeface="Calibri"/>
                <a:cs typeface="Times New Roman"/>
              </a:rPr>
              <a:t/>
            </a:r>
            <a:br>
              <a:rPr lang="ru-RU" sz="3200" b="1" dirty="0">
                <a:latin typeface="Calibri"/>
                <a:ea typeface="Calibri"/>
                <a:cs typeface="Times New Roman"/>
              </a:rPr>
            </a:br>
            <a:endParaRPr lang="ru-RU" sz="3200" b="1"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873604029"/>
              </p:ext>
            </p:extLst>
          </p:nvPr>
        </p:nvGraphicFramePr>
        <p:xfrm>
          <a:off x="1055076" y="984734"/>
          <a:ext cx="6490815" cy="5070251"/>
        </p:xfrm>
        <a:graphic>
          <a:graphicData uri="http://schemas.openxmlformats.org/drawingml/2006/table">
            <a:tbl>
              <a:tblPr firstRow="1" bandRow="1">
                <a:tableStyleId>{74C1A8A3-306A-4EB7-A6B1-4F7E0EB9C5D6}</a:tableStyleId>
              </a:tblPr>
              <a:tblGrid>
                <a:gridCol w="3562650">
                  <a:extLst>
                    <a:ext uri="{9D8B030D-6E8A-4147-A177-3AD203B41FA5}">
                      <a16:colId xmlns:a16="http://schemas.microsoft.com/office/drawing/2014/main" val="20001"/>
                    </a:ext>
                  </a:extLst>
                </a:gridCol>
                <a:gridCol w="2928165">
                  <a:extLst>
                    <a:ext uri="{9D8B030D-6E8A-4147-A177-3AD203B41FA5}">
                      <a16:colId xmlns:a16="http://schemas.microsoft.com/office/drawing/2014/main" val="20002"/>
                    </a:ext>
                  </a:extLst>
                </a:gridCol>
              </a:tblGrid>
              <a:tr h="448412">
                <a:tc>
                  <a:txBody>
                    <a:bodyPr/>
                    <a:lstStyle/>
                    <a:p>
                      <a:pPr algn="ctr">
                        <a:lnSpc>
                          <a:spcPct val="107000"/>
                        </a:lnSpc>
                        <a:spcAft>
                          <a:spcPts val="0"/>
                        </a:spcAft>
                      </a:pPr>
                      <a:r>
                        <a:rPr lang="ru-RU" sz="1600" dirty="0">
                          <a:effectLst/>
                        </a:rPr>
                        <a:t> </a:t>
                      </a:r>
                      <a:r>
                        <a:rPr lang="ru-RU" sz="1600" dirty="0" smtClean="0">
                          <a:effectLst/>
                        </a:rPr>
                        <a:t>Название </a:t>
                      </a:r>
                      <a:r>
                        <a:rPr lang="ru-RU" sz="1600" dirty="0">
                          <a:effectLst/>
                        </a:rPr>
                        <a:t>страны</a:t>
                      </a:r>
                      <a:endParaRPr lang="ru-RU" sz="16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ru-RU" sz="1600" dirty="0" smtClean="0">
                          <a:effectLst/>
                        </a:rPr>
                        <a:t>ВВП (номинал)</a:t>
                      </a:r>
                    </a:p>
                    <a:p>
                      <a:pPr marL="0" marR="0" indent="0" algn="ctr" defTabSz="914400" rtl="0" eaLnBrk="1" fontAlgn="auto" latinLnBrk="0" hangingPunct="1">
                        <a:lnSpc>
                          <a:spcPct val="107000"/>
                        </a:lnSpc>
                        <a:spcBef>
                          <a:spcPts val="0"/>
                        </a:spcBef>
                        <a:spcAft>
                          <a:spcPts val="0"/>
                        </a:spcAft>
                        <a:buClrTx/>
                        <a:buSzTx/>
                        <a:buFontTx/>
                        <a:buNone/>
                        <a:tabLst/>
                        <a:defRPr/>
                      </a:pPr>
                      <a:r>
                        <a:rPr lang="ru-RU" sz="1600" dirty="0" smtClean="0">
                          <a:effectLst/>
                        </a:rPr>
                        <a:t>млрд.</a:t>
                      </a:r>
                      <a:r>
                        <a:rPr lang="en-US" sz="1600" dirty="0" smtClean="0">
                          <a:effectLst/>
                        </a:rPr>
                        <a:t> $ </a:t>
                      </a:r>
                      <a:r>
                        <a:rPr lang="ru-RU" sz="1600" dirty="0" smtClean="0">
                          <a:effectLst/>
                        </a:rPr>
                        <a:t>США</a:t>
                      </a:r>
                      <a:endParaRPr lang="ru-RU" sz="16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79034">
                <a:tc>
                  <a:txBody>
                    <a:bodyPr/>
                    <a:lstStyle/>
                    <a:p>
                      <a:pPr algn="ctr">
                        <a:lnSpc>
                          <a:spcPct val="107000"/>
                        </a:lnSpc>
                        <a:spcAft>
                          <a:spcPts val="0"/>
                        </a:spcAft>
                      </a:pPr>
                      <a:r>
                        <a:rPr lang="ru-RU" sz="2000" dirty="0">
                          <a:effectLst/>
                        </a:rPr>
                        <a:t>Индонезия</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1022,45</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79034">
                <a:tc>
                  <a:txBody>
                    <a:bodyPr/>
                    <a:lstStyle/>
                    <a:p>
                      <a:pPr algn="ctr">
                        <a:lnSpc>
                          <a:spcPct val="107000"/>
                        </a:lnSpc>
                        <a:spcAft>
                          <a:spcPts val="0"/>
                        </a:spcAft>
                      </a:pPr>
                      <a:r>
                        <a:rPr lang="ru-RU" sz="2000">
                          <a:effectLst/>
                        </a:rPr>
                        <a:t>Тайланд</a:t>
                      </a:r>
                      <a:endParaRPr lang="ru-RU" sz="200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487,24</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79034">
                <a:tc>
                  <a:txBody>
                    <a:bodyPr/>
                    <a:lstStyle/>
                    <a:p>
                      <a:pPr algn="ctr">
                        <a:lnSpc>
                          <a:spcPct val="107000"/>
                        </a:lnSpc>
                        <a:spcAft>
                          <a:spcPts val="0"/>
                        </a:spcAft>
                      </a:pPr>
                      <a:r>
                        <a:rPr lang="ru-RU" sz="2000" dirty="0">
                          <a:effectLst/>
                        </a:rPr>
                        <a:t>Сингапур </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361,11</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379034">
                <a:tc>
                  <a:txBody>
                    <a:bodyPr/>
                    <a:lstStyle/>
                    <a:p>
                      <a:pPr algn="ctr">
                        <a:lnSpc>
                          <a:spcPct val="107000"/>
                        </a:lnSpc>
                        <a:spcAft>
                          <a:spcPts val="0"/>
                        </a:spcAft>
                      </a:pPr>
                      <a:r>
                        <a:rPr lang="ru-RU" sz="2000" dirty="0">
                          <a:effectLst/>
                        </a:rPr>
                        <a:t>Малайзия</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354,35</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4"/>
                  </a:ext>
                </a:extLst>
              </a:tr>
              <a:tr h="379034">
                <a:tc>
                  <a:txBody>
                    <a:bodyPr/>
                    <a:lstStyle/>
                    <a:p>
                      <a:pPr algn="ctr">
                        <a:lnSpc>
                          <a:spcPct val="107000"/>
                        </a:lnSpc>
                        <a:spcAft>
                          <a:spcPts val="0"/>
                        </a:spcAft>
                      </a:pPr>
                      <a:r>
                        <a:rPr lang="ru-RU" sz="2000" dirty="0">
                          <a:effectLst/>
                        </a:rPr>
                        <a:t>Филиппины</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330,85</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5"/>
                  </a:ext>
                </a:extLst>
              </a:tr>
              <a:tr h="379034">
                <a:tc>
                  <a:txBody>
                    <a:bodyPr/>
                    <a:lstStyle/>
                    <a:p>
                      <a:pPr algn="ctr">
                        <a:lnSpc>
                          <a:spcPct val="107000"/>
                        </a:lnSpc>
                        <a:spcAft>
                          <a:spcPts val="0"/>
                        </a:spcAft>
                      </a:pPr>
                      <a:r>
                        <a:rPr lang="ru-RU" sz="2000" dirty="0" smtClean="0">
                          <a:effectLst/>
                        </a:rPr>
                        <a:t>Вьетнам</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241,27</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6"/>
                  </a:ext>
                </a:extLst>
              </a:tr>
              <a:tr h="379034">
                <a:tc>
                  <a:txBody>
                    <a:bodyPr/>
                    <a:lstStyle/>
                    <a:p>
                      <a:pPr algn="ctr">
                        <a:lnSpc>
                          <a:spcPct val="107000"/>
                        </a:lnSpc>
                        <a:spcAft>
                          <a:spcPts val="0"/>
                        </a:spcAft>
                      </a:pPr>
                      <a:r>
                        <a:rPr lang="ru-RU" sz="2000" dirty="0" smtClean="0">
                          <a:effectLst/>
                        </a:rPr>
                        <a:t>Мьянма</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68,56</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7"/>
                  </a:ext>
                </a:extLst>
              </a:tr>
              <a:tr h="379034">
                <a:tc>
                  <a:txBody>
                    <a:bodyPr/>
                    <a:lstStyle/>
                    <a:p>
                      <a:pPr algn="ctr">
                        <a:lnSpc>
                          <a:spcPct val="107000"/>
                        </a:lnSpc>
                        <a:spcAft>
                          <a:spcPts val="0"/>
                        </a:spcAft>
                      </a:pPr>
                      <a:r>
                        <a:rPr lang="ru-RU" sz="2000" dirty="0" smtClean="0">
                          <a:effectLst/>
                        </a:rPr>
                        <a:t>Камбоджа</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24,52</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8"/>
                  </a:ext>
                </a:extLst>
              </a:tr>
              <a:tr h="379034">
                <a:tc>
                  <a:txBody>
                    <a:bodyPr/>
                    <a:lstStyle/>
                    <a:p>
                      <a:pPr algn="ctr">
                        <a:lnSpc>
                          <a:spcPct val="107000"/>
                        </a:lnSpc>
                        <a:spcAft>
                          <a:spcPts val="0"/>
                        </a:spcAft>
                      </a:pPr>
                      <a:r>
                        <a:rPr lang="ru-RU" sz="2000" dirty="0" smtClean="0">
                          <a:effectLst/>
                        </a:rPr>
                        <a:t>Лаос</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18,43</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9"/>
                  </a:ext>
                </a:extLst>
              </a:tr>
              <a:tr h="379034">
                <a:tc>
                  <a:txBody>
                    <a:bodyPr/>
                    <a:lstStyle/>
                    <a:p>
                      <a:pPr algn="ctr">
                        <a:lnSpc>
                          <a:spcPct val="107000"/>
                        </a:lnSpc>
                        <a:spcAft>
                          <a:spcPts val="0"/>
                        </a:spcAft>
                      </a:pPr>
                      <a:r>
                        <a:rPr lang="ru-RU" sz="2000" dirty="0" smtClean="0">
                          <a:effectLst/>
                        </a:rPr>
                        <a:t>Бруней</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14,08</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10"/>
                  </a:ext>
                </a:extLst>
              </a:tr>
              <a:tr h="379034">
                <a:tc>
                  <a:txBody>
                    <a:bodyPr/>
                    <a:lstStyle/>
                    <a:p>
                      <a:pPr algn="ctr">
                        <a:lnSpc>
                          <a:spcPct val="107000"/>
                        </a:lnSpc>
                        <a:spcAft>
                          <a:spcPts val="0"/>
                        </a:spcAft>
                      </a:pPr>
                      <a:r>
                        <a:rPr lang="ru-RU" sz="2000" dirty="0">
                          <a:effectLst/>
                        </a:rPr>
                        <a:t>Восточный Тимор</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3,09</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11"/>
                  </a:ext>
                </a:extLst>
              </a:tr>
              <a:tr h="379034">
                <a:tc>
                  <a:txBody>
                    <a:bodyPr/>
                    <a:lstStyle/>
                    <a:p>
                      <a:pPr algn="ctr">
                        <a:lnSpc>
                          <a:spcPct val="107000"/>
                        </a:lnSpc>
                        <a:spcAft>
                          <a:spcPts val="0"/>
                        </a:spcAft>
                      </a:pPr>
                      <a:r>
                        <a:rPr lang="ru-RU" sz="2000" dirty="0">
                          <a:effectLst/>
                        </a:rPr>
                        <a:t>Юго-Восточная Азия</a:t>
                      </a:r>
                      <a:endParaRPr lang="ru-RU" sz="20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ru-RU" sz="2000" kern="1200" dirty="0" smtClean="0">
                          <a:effectLst/>
                        </a:rPr>
                        <a:t>2.925,95</a:t>
                      </a:r>
                      <a:endParaRPr lang="ru-RU" sz="20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12"/>
                  </a:ext>
                </a:extLst>
              </a:tr>
            </a:tbl>
          </a:graphicData>
        </a:graphic>
      </p:graphicFrame>
      <p:sp>
        <p:nvSpPr>
          <p:cNvPr id="5" name="TextBox 4"/>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62</a:t>
            </a:fld>
            <a:endParaRPr lang="ru-RU"/>
          </a:p>
        </p:txBody>
      </p:sp>
    </p:spTree>
    <p:extLst>
      <p:ext uri="{BB962C8B-B14F-4D97-AF65-F5344CB8AC3E}">
        <p14:creationId xmlns:p14="http://schemas.microsoft.com/office/powerpoint/2010/main" val="1284867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0" y="0"/>
          <a:ext cx="9144000" cy="635508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63</a:t>
            </a:fld>
            <a:endParaRPr lang="ru-RU"/>
          </a:p>
        </p:txBody>
      </p:sp>
    </p:spTree>
    <p:extLst>
      <p:ext uri="{BB962C8B-B14F-4D97-AF65-F5344CB8AC3E}">
        <p14:creationId xmlns:p14="http://schemas.microsoft.com/office/powerpoint/2010/main" val="983104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pPr algn="ctr"/>
            <a:r>
              <a:rPr lang="ru-RU" sz="3200" b="1" dirty="0">
                <a:solidFill>
                  <a:prstClr val="black"/>
                </a:solidFill>
              </a:rPr>
              <a:t>Сравнительная </a:t>
            </a:r>
            <a:r>
              <a:rPr lang="ru-RU" sz="3200" b="1" dirty="0" smtClean="0">
                <a:solidFill>
                  <a:prstClr val="black"/>
                </a:solidFill>
              </a:rPr>
              <a:t>таблица Юго-Восточной Азии </a:t>
            </a:r>
            <a:br>
              <a:rPr lang="ru-RU" sz="3200" b="1" dirty="0" smtClean="0">
                <a:solidFill>
                  <a:prstClr val="black"/>
                </a:solidFill>
              </a:rPr>
            </a:br>
            <a:r>
              <a:rPr lang="ru-RU" sz="3200" b="1" dirty="0" smtClean="0">
                <a:solidFill>
                  <a:prstClr val="black"/>
                </a:solidFill>
              </a:rPr>
              <a:t>ВВП на душу населения 2018 г.</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4291179775"/>
              </p:ext>
            </p:extLst>
          </p:nvPr>
        </p:nvGraphicFramePr>
        <p:xfrm>
          <a:off x="1951271" y="1418666"/>
          <a:ext cx="5423870" cy="4852160"/>
        </p:xfrm>
        <a:graphic>
          <a:graphicData uri="http://schemas.openxmlformats.org/drawingml/2006/table">
            <a:tbl>
              <a:tblPr firstRow="1" bandRow="1">
                <a:tableStyleId>{74C1A8A3-306A-4EB7-A6B1-4F7E0EB9C5D6}</a:tableStyleId>
              </a:tblPr>
              <a:tblGrid>
                <a:gridCol w="2711935">
                  <a:extLst>
                    <a:ext uri="{9D8B030D-6E8A-4147-A177-3AD203B41FA5}">
                      <a16:colId xmlns:a16="http://schemas.microsoft.com/office/drawing/2014/main" val="20001"/>
                    </a:ext>
                  </a:extLst>
                </a:gridCol>
                <a:gridCol w="2711935">
                  <a:extLst>
                    <a:ext uri="{9D8B030D-6E8A-4147-A177-3AD203B41FA5}">
                      <a16:colId xmlns:a16="http://schemas.microsoft.com/office/drawing/2014/main" val="20002"/>
                    </a:ext>
                  </a:extLst>
                </a:gridCol>
              </a:tblGrid>
              <a:tr h="455011">
                <a:tc>
                  <a:txBody>
                    <a:bodyPr/>
                    <a:lstStyle/>
                    <a:p>
                      <a:pPr algn="ctr">
                        <a:lnSpc>
                          <a:spcPct val="107000"/>
                        </a:lnSpc>
                        <a:spcAft>
                          <a:spcPts val="0"/>
                        </a:spcAft>
                      </a:pPr>
                      <a:r>
                        <a:rPr lang="ru-RU" sz="2200" dirty="0" smtClean="0">
                          <a:effectLst/>
                        </a:rPr>
                        <a:t>Название </a:t>
                      </a:r>
                      <a:r>
                        <a:rPr lang="ru-RU" sz="2200" dirty="0">
                          <a:effectLst/>
                        </a:rPr>
                        <a:t>страны</a:t>
                      </a:r>
                      <a:endParaRPr lang="ru-RU" sz="2200" dirty="0">
                        <a:effectLst/>
                        <a:latin typeface="Calibri"/>
                        <a:ea typeface="Calibri"/>
                        <a:cs typeface="Times New Roman"/>
                      </a:endParaRPr>
                    </a:p>
                  </a:txBody>
                  <a:tcPr marL="83177" marR="83177"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2200" dirty="0" smtClean="0">
                          <a:effectLst/>
                        </a:rPr>
                        <a:t>ВВП (</a:t>
                      </a:r>
                      <a:r>
                        <a:rPr lang="en-US" sz="2200" dirty="0" smtClean="0">
                          <a:effectLst/>
                        </a:rPr>
                        <a:t>$ </a:t>
                      </a:r>
                      <a:r>
                        <a:rPr lang="ru-RU" sz="2200" dirty="0" smtClean="0">
                          <a:effectLst/>
                        </a:rPr>
                        <a:t>США)</a:t>
                      </a:r>
                      <a:endParaRPr lang="ru-RU" sz="2200" dirty="0">
                        <a:effectLst/>
                        <a:latin typeface="Calibri"/>
                        <a:ea typeface="Calibri"/>
                        <a:cs typeface="Times New Roman"/>
                      </a:endParaRPr>
                    </a:p>
                  </a:txBody>
                  <a:tcPr marL="83177" marR="83177" marT="0" marB="0"/>
                </a:tc>
                <a:extLst>
                  <a:ext uri="{0D108BD9-81ED-4DB2-BD59-A6C34878D82A}">
                    <a16:rowId xmlns:a16="http://schemas.microsoft.com/office/drawing/2014/main" val="10000"/>
                  </a:ext>
                </a:extLst>
              </a:tr>
              <a:tr h="377991">
                <a:tc>
                  <a:txBody>
                    <a:bodyPr/>
                    <a:lstStyle/>
                    <a:p>
                      <a:pPr algn="ctr">
                        <a:lnSpc>
                          <a:spcPct val="107000"/>
                        </a:lnSpc>
                        <a:spcAft>
                          <a:spcPts val="0"/>
                        </a:spcAft>
                      </a:pPr>
                      <a:r>
                        <a:rPr lang="ru-RU" sz="2400" dirty="0" smtClean="0">
                          <a:effectLst/>
                        </a:rPr>
                        <a:t>Сингапур</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64,3</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1"/>
                  </a:ext>
                </a:extLst>
              </a:tr>
              <a:tr h="377991">
                <a:tc>
                  <a:txBody>
                    <a:bodyPr/>
                    <a:lstStyle/>
                    <a:p>
                      <a:pPr algn="ctr">
                        <a:lnSpc>
                          <a:spcPct val="107000"/>
                        </a:lnSpc>
                        <a:spcAft>
                          <a:spcPts val="0"/>
                        </a:spcAft>
                      </a:pPr>
                      <a:r>
                        <a:rPr lang="ru-RU" sz="2400" dirty="0" smtClean="0">
                          <a:effectLst/>
                        </a:rPr>
                        <a:t>Бруней</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33,2</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2"/>
                  </a:ext>
                </a:extLst>
              </a:tr>
              <a:tr h="377991">
                <a:tc>
                  <a:txBody>
                    <a:bodyPr/>
                    <a:lstStyle/>
                    <a:p>
                      <a:pPr algn="ctr">
                        <a:lnSpc>
                          <a:spcPct val="107000"/>
                        </a:lnSpc>
                        <a:spcAft>
                          <a:spcPts val="0"/>
                        </a:spcAft>
                      </a:pPr>
                      <a:r>
                        <a:rPr lang="ru-RU" sz="2400" dirty="0" smtClean="0">
                          <a:effectLst/>
                        </a:rPr>
                        <a:t>Малайзия</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11,0</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3"/>
                  </a:ext>
                </a:extLst>
              </a:tr>
              <a:tr h="377991">
                <a:tc>
                  <a:txBody>
                    <a:bodyPr/>
                    <a:lstStyle/>
                    <a:p>
                      <a:pPr algn="ctr">
                        <a:lnSpc>
                          <a:spcPct val="107000"/>
                        </a:lnSpc>
                        <a:spcAft>
                          <a:spcPts val="0"/>
                        </a:spcAft>
                      </a:pPr>
                      <a:r>
                        <a:rPr lang="ru-RU" sz="2400" dirty="0" err="1" smtClean="0">
                          <a:effectLst/>
                        </a:rPr>
                        <a:t>Тайланд</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7,0</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4"/>
                  </a:ext>
                </a:extLst>
              </a:tr>
              <a:tr h="377991">
                <a:tc>
                  <a:txBody>
                    <a:bodyPr/>
                    <a:lstStyle/>
                    <a:p>
                      <a:pPr algn="ctr">
                        <a:lnSpc>
                          <a:spcPct val="107000"/>
                        </a:lnSpc>
                        <a:spcAft>
                          <a:spcPts val="0"/>
                        </a:spcAft>
                      </a:pPr>
                      <a:r>
                        <a:rPr lang="ru-RU" sz="2400" dirty="0" smtClean="0">
                          <a:effectLst/>
                        </a:rPr>
                        <a:t>Индонезия</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3,8</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5"/>
                  </a:ext>
                </a:extLst>
              </a:tr>
              <a:tr h="377991">
                <a:tc>
                  <a:txBody>
                    <a:bodyPr/>
                    <a:lstStyle/>
                    <a:p>
                      <a:pPr algn="ctr">
                        <a:lnSpc>
                          <a:spcPct val="107000"/>
                        </a:lnSpc>
                        <a:spcAft>
                          <a:spcPts val="0"/>
                        </a:spcAft>
                      </a:pPr>
                      <a:r>
                        <a:rPr lang="ru-RU" sz="2400" dirty="0" smtClean="0">
                          <a:effectLst/>
                        </a:rPr>
                        <a:t>Филиппины</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3,1</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6"/>
                  </a:ext>
                </a:extLst>
              </a:tr>
              <a:tr h="377991">
                <a:tc>
                  <a:txBody>
                    <a:bodyPr/>
                    <a:lstStyle/>
                    <a:p>
                      <a:pPr algn="ctr">
                        <a:lnSpc>
                          <a:spcPct val="107000"/>
                        </a:lnSpc>
                        <a:spcAft>
                          <a:spcPts val="0"/>
                        </a:spcAft>
                      </a:pPr>
                      <a:r>
                        <a:rPr lang="ru-RU" sz="2400" dirty="0" smtClean="0">
                          <a:effectLst/>
                        </a:rPr>
                        <a:t>Лаос</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2,7</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7"/>
                  </a:ext>
                </a:extLst>
              </a:tr>
              <a:tr h="377991">
                <a:tc>
                  <a:txBody>
                    <a:bodyPr/>
                    <a:lstStyle/>
                    <a:p>
                      <a:pPr algn="ctr">
                        <a:lnSpc>
                          <a:spcPct val="107000"/>
                        </a:lnSpc>
                        <a:spcAft>
                          <a:spcPts val="0"/>
                        </a:spcAft>
                      </a:pPr>
                      <a:r>
                        <a:rPr lang="ru-RU" sz="2400" dirty="0" smtClean="0">
                          <a:effectLst/>
                        </a:rPr>
                        <a:t>Вьетнам</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2,6</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8"/>
                  </a:ext>
                </a:extLst>
              </a:tr>
              <a:tr h="377991">
                <a:tc>
                  <a:txBody>
                    <a:bodyPr/>
                    <a:lstStyle/>
                    <a:p>
                      <a:pPr algn="ctr">
                        <a:lnSpc>
                          <a:spcPct val="107000"/>
                        </a:lnSpc>
                        <a:spcAft>
                          <a:spcPts val="0"/>
                        </a:spcAft>
                      </a:pPr>
                      <a:r>
                        <a:rPr lang="ru-RU" sz="2400" dirty="0" smtClean="0">
                          <a:effectLst/>
                        </a:rPr>
                        <a:t>Восточный Тимор</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2,5 </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09"/>
                  </a:ext>
                </a:extLst>
              </a:tr>
              <a:tr h="377991">
                <a:tc>
                  <a:txBody>
                    <a:bodyPr/>
                    <a:lstStyle/>
                    <a:p>
                      <a:pPr algn="ctr">
                        <a:lnSpc>
                          <a:spcPct val="107000"/>
                        </a:lnSpc>
                        <a:spcAft>
                          <a:spcPts val="0"/>
                        </a:spcAft>
                      </a:pPr>
                      <a:r>
                        <a:rPr lang="ru-RU" sz="2400" dirty="0" smtClean="0">
                          <a:effectLst/>
                        </a:rPr>
                        <a:t>Камбоджа</a:t>
                      </a:r>
                      <a:endParaRPr lang="ru-RU" sz="2400" dirty="0">
                        <a:effectLst/>
                        <a:latin typeface="Calibri"/>
                        <a:ea typeface="Calibri"/>
                        <a:cs typeface="Times New Roman"/>
                      </a:endParaRP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1,5</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10"/>
                  </a:ext>
                </a:extLst>
              </a:tr>
              <a:tr h="48363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2400" dirty="0" smtClean="0">
                          <a:effectLst/>
                        </a:rPr>
                        <a:t>Мьянма</a:t>
                      </a:r>
                    </a:p>
                  </a:txBody>
                  <a:tcPr marL="83177" marR="83177" marT="0" marB="0"/>
                </a:tc>
                <a:tc>
                  <a:txBody>
                    <a:bodyPr/>
                    <a:lstStyle/>
                    <a:p>
                      <a:pPr marL="0" algn="ctr" defTabSz="914400" rtl="0" eaLnBrk="1" latinLnBrk="0" hangingPunct="1">
                        <a:lnSpc>
                          <a:spcPct val="107000"/>
                        </a:lnSpc>
                        <a:spcAft>
                          <a:spcPts val="0"/>
                        </a:spcAft>
                      </a:pPr>
                      <a:r>
                        <a:rPr lang="ru-RU" sz="2400" kern="1200" dirty="0" smtClean="0">
                          <a:effectLst/>
                        </a:rPr>
                        <a:t>1,3</a:t>
                      </a:r>
                      <a:endParaRPr lang="ru-RU" sz="2400" kern="1200" dirty="0">
                        <a:solidFill>
                          <a:schemeClr val="dk1"/>
                        </a:solidFill>
                        <a:effectLst/>
                        <a:latin typeface="+mn-lt"/>
                        <a:ea typeface="+mn-ea"/>
                        <a:cs typeface="+mn-cs"/>
                      </a:endParaRPr>
                    </a:p>
                  </a:txBody>
                  <a:tcPr marL="83177" marR="83177" marT="0" marB="0"/>
                </a:tc>
                <a:extLst>
                  <a:ext uri="{0D108BD9-81ED-4DB2-BD59-A6C34878D82A}">
                    <a16:rowId xmlns:a16="http://schemas.microsoft.com/office/drawing/2014/main" val="10011"/>
                  </a:ext>
                </a:extLst>
              </a:tr>
            </a:tbl>
          </a:graphicData>
        </a:graphic>
      </p:graphicFrame>
      <p:sp>
        <p:nvSpPr>
          <p:cNvPr id="5" name="TextBox 4"/>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64</a:t>
            </a:fld>
            <a:endParaRPr lang="ru-RU"/>
          </a:p>
        </p:txBody>
      </p:sp>
    </p:spTree>
    <p:extLst>
      <p:ext uri="{BB962C8B-B14F-4D97-AF65-F5344CB8AC3E}">
        <p14:creationId xmlns:p14="http://schemas.microsoft.com/office/powerpoint/2010/main" val="15715510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65</a:t>
            </a:fld>
            <a:endParaRPr lang="ru-RU"/>
          </a:p>
        </p:txBody>
      </p:sp>
    </p:spTree>
    <p:extLst>
      <p:ext uri="{BB962C8B-B14F-4D97-AF65-F5344CB8AC3E}">
        <p14:creationId xmlns:p14="http://schemas.microsoft.com/office/powerpoint/2010/main" val="18453880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rmAutofit/>
          </a:bodyPr>
          <a:lstStyle/>
          <a:p>
            <a:pPr algn="ctr"/>
            <a:r>
              <a:rPr lang="ru-RU" sz="3200" b="1" dirty="0">
                <a:solidFill>
                  <a:prstClr val="black"/>
                </a:solidFill>
              </a:rPr>
              <a:t>Сравнительная </a:t>
            </a:r>
            <a:r>
              <a:rPr lang="ru-RU" sz="3200" b="1" dirty="0" smtClean="0">
                <a:solidFill>
                  <a:prstClr val="black"/>
                </a:solidFill>
              </a:rPr>
              <a:t>таблица Юго-Восточной Азии, </a:t>
            </a:r>
            <a:br>
              <a:rPr lang="ru-RU" sz="3200" b="1" dirty="0" smtClean="0">
                <a:solidFill>
                  <a:prstClr val="black"/>
                </a:solidFill>
              </a:rPr>
            </a:br>
            <a:r>
              <a:rPr lang="ru-RU" sz="3200" b="1" dirty="0" smtClean="0">
                <a:solidFill>
                  <a:prstClr val="black"/>
                </a:solidFill>
              </a:rPr>
              <a:t>площадь</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3665349330"/>
              </p:ext>
            </p:extLst>
          </p:nvPr>
        </p:nvGraphicFramePr>
        <p:xfrm>
          <a:off x="1563098" y="1443903"/>
          <a:ext cx="6017804" cy="4791137"/>
        </p:xfrm>
        <a:graphic>
          <a:graphicData uri="http://schemas.openxmlformats.org/drawingml/2006/table">
            <a:tbl>
              <a:tblPr firstRow="1" bandRow="1">
                <a:tableStyleId>{74C1A8A3-306A-4EB7-A6B1-4F7E0EB9C5D6}</a:tableStyleId>
              </a:tblPr>
              <a:tblGrid>
                <a:gridCol w="3261999">
                  <a:extLst>
                    <a:ext uri="{9D8B030D-6E8A-4147-A177-3AD203B41FA5}">
                      <a16:colId xmlns:a16="http://schemas.microsoft.com/office/drawing/2014/main" val="20001"/>
                    </a:ext>
                  </a:extLst>
                </a:gridCol>
                <a:gridCol w="2755805">
                  <a:extLst>
                    <a:ext uri="{9D8B030D-6E8A-4147-A177-3AD203B41FA5}">
                      <a16:colId xmlns:a16="http://schemas.microsoft.com/office/drawing/2014/main" val="20002"/>
                    </a:ext>
                  </a:extLst>
                </a:gridCol>
              </a:tblGrid>
              <a:tr h="349310">
                <a:tc>
                  <a:txBody>
                    <a:bodyPr/>
                    <a:lstStyle/>
                    <a:p>
                      <a:pPr algn="ctr">
                        <a:lnSpc>
                          <a:spcPct val="107000"/>
                        </a:lnSpc>
                        <a:spcAft>
                          <a:spcPts val="0"/>
                        </a:spcAft>
                      </a:pPr>
                      <a:r>
                        <a:rPr lang="ru-RU" sz="2000" dirty="0" smtClean="0">
                          <a:effectLst/>
                        </a:rPr>
                        <a:t>Название </a:t>
                      </a:r>
                      <a:r>
                        <a:rPr lang="ru-RU" sz="2000" dirty="0">
                          <a:effectLst/>
                        </a:rPr>
                        <a:t>страны</a:t>
                      </a:r>
                      <a:endParaRPr lang="ru-RU" sz="2000" dirty="0">
                        <a:effectLst/>
                        <a:latin typeface="Calibri"/>
                        <a:ea typeface="Calibri"/>
                        <a:cs typeface="Times New Roman"/>
                      </a:endParaRPr>
                    </a:p>
                  </a:txBody>
                  <a:tcPr marL="76327" marR="76327"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2000" dirty="0" smtClean="0">
                          <a:effectLst/>
                        </a:rPr>
                        <a:t>Площадь (км</a:t>
                      </a:r>
                      <a:r>
                        <a:rPr lang="ru-RU" sz="2000" baseline="0" dirty="0" smtClean="0">
                          <a:effectLst/>
                        </a:rPr>
                        <a:t>2</a:t>
                      </a:r>
                      <a:r>
                        <a:rPr lang="ru-RU" sz="2000" dirty="0" smtClean="0">
                          <a:effectLst/>
                        </a:rPr>
                        <a:t>)</a:t>
                      </a:r>
                      <a:endParaRPr lang="ru-RU" sz="2000" dirty="0">
                        <a:effectLst/>
                        <a:latin typeface="Calibri"/>
                        <a:ea typeface="Calibri"/>
                        <a:cs typeface="Times New Roman"/>
                      </a:endParaRPr>
                    </a:p>
                  </a:txBody>
                  <a:tcPr marL="76327" marR="76327" marT="0" marB="0"/>
                </a:tc>
                <a:extLst>
                  <a:ext uri="{0D108BD9-81ED-4DB2-BD59-A6C34878D82A}">
                    <a16:rowId xmlns:a16="http://schemas.microsoft.com/office/drawing/2014/main" val="10000"/>
                  </a:ext>
                </a:extLst>
              </a:tr>
              <a:tr h="342092">
                <a:tc>
                  <a:txBody>
                    <a:bodyPr/>
                    <a:lstStyle/>
                    <a:p>
                      <a:pPr algn="ctr">
                        <a:lnSpc>
                          <a:spcPct val="107000"/>
                        </a:lnSpc>
                        <a:spcAft>
                          <a:spcPts val="0"/>
                        </a:spcAft>
                      </a:pPr>
                      <a:r>
                        <a:rPr lang="ru-RU" sz="1900" dirty="0" smtClean="0">
                          <a:effectLst/>
                        </a:rPr>
                        <a:t>Индонезия</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1.905.00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1"/>
                  </a:ext>
                </a:extLst>
              </a:tr>
              <a:tr h="342092">
                <a:tc>
                  <a:txBody>
                    <a:bodyPr/>
                    <a:lstStyle/>
                    <a:p>
                      <a:pPr algn="ctr">
                        <a:lnSpc>
                          <a:spcPct val="107000"/>
                        </a:lnSpc>
                        <a:spcAft>
                          <a:spcPts val="0"/>
                        </a:spcAft>
                      </a:pPr>
                      <a:r>
                        <a:rPr lang="ru-RU" sz="1900" dirty="0" smtClean="0">
                          <a:effectLst/>
                        </a:rPr>
                        <a:t>Мьянма</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676.575</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2"/>
                  </a:ext>
                </a:extLst>
              </a:tr>
              <a:tr h="342092">
                <a:tc>
                  <a:txBody>
                    <a:bodyPr/>
                    <a:lstStyle/>
                    <a:p>
                      <a:pPr algn="ctr">
                        <a:lnSpc>
                          <a:spcPct val="107000"/>
                        </a:lnSpc>
                        <a:spcAft>
                          <a:spcPts val="0"/>
                        </a:spcAft>
                      </a:pPr>
                      <a:r>
                        <a:rPr lang="ru-RU" sz="1900" dirty="0" err="1" smtClean="0">
                          <a:effectLst/>
                        </a:rPr>
                        <a:t>Тайланд</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513.120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3"/>
                  </a:ext>
                </a:extLst>
              </a:tr>
              <a:tr h="342092">
                <a:tc>
                  <a:txBody>
                    <a:bodyPr/>
                    <a:lstStyle/>
                    <a:p>
                      <a:pPr algn="ctr">
                        <a:lnSpc>
                          <a:spcPct val="107000"/>
                        </a:lnSpc>
                        <a:spcAft>
                          <a:spcPts val="0"/>
                        </a:spcAft>
                      </a:pPr>
                      <a:r>
                        <a:rPr lang="ru-RU" sz="1900" dirty="0" smtClean="0">
                          <a:effectLst/>
                        </a:rPr>
                        <a:t>Вьетнам</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331.210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4"/>
                  </a:ext>
                </a:extLst>
              </a:tr>
              <a:tr h="342092">
                <a:tc>
                  <a:txBody>
                    <a:bodyPr/>
                    <a:lstStyle/>
                    <a:p>
                      <a:pPr algn="ctr">
                        <a:lnSpc>
                          <a:spcPct val="107000"/>
                        </a:lnSpc>
                        <a:spcAft>
                          <a:spcPts val="0"/>
                        </a:spcAft>
                      </a:pPr>
                      <a:r>
                        <a:rPr lang="ru-RU" sz="1900" dirty="0" smtClean="0">
                          <a:effectLst/>
                        </a:rPr>
                        <a:t>Малайзия</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330.803</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5"/>
                  </a:ext>
                </a:extLst>
              </a:tr>
              <a:tr h="342092">
                <a:tc>
                  <a:txBody>
                    <a:bodyPr/>
                    <a:lstStyle/>
                    <a:p>
                      <a:pPr algn="ctr">
                        <a:lnSpc>
                          <a:spcPct val="107000"/>
                        </a:lnSpc>
                        <a:spcAft>
                          <a:spcPts val="0"/>
                        </a:spcAft>
                      </a:pPr>
                      <a:r>
                        <a:rPr lang="ru-RU" sz="1900" dirty="0" smtClean="0">
                          <a:effectLst/>
                        </a:rPr>
                        <a:t>Филиппины</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300.000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6"/>
                  </a:ext>
                </a:extLst>
              </a:tr>
              <a:tr h="342092">
                <a:tc>
                  <a:txBody>
                    <a:bodyPr/>
                    <a:lstStyle/>
                    <a:p>
                      <a:pPr algn="ctr">
                        <a:lnSpc>
                          <a:spcPct val="107000"/>
                        </a:lnSpc>
                        <a:spcAft>
                          <a:spcPts val="0"/>
                        </a:spcAft>
                      </a:pPr>
                      <a:r>
                        <a:rPr lang="ru-RU" sz="1900" dirty="0" smtClean="0">
                          <a:effectLst/>
                        </a:rPr>
                        <a:t>Лаос</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236.800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7"/>
                  </a:ext>
                </a:extLst>
              </a:tr>
              <a:tr h="342092">
                <a:tc>
                  <a:txBody>
                    <a:bodyPr/>
                    <a:lstStyle/>
                    <a:p>
                      <a:pPr algn="ctr">
                        <a:lnSpc>
                          <a:spcPct val="107000"/>
                        </a:lnSpc>
                        <a:spcAft>
                          <a:spcPts val="0"/>
                        </a:spcAft>
                      </a:pPr>
                      <a:r>
                        <a:rPr lang="ru-RU" sz="1900" dirty="0" smtClean="0">
                          <a:effectLst/>
                        </a:rPr>
                        <a:t>Камбоджа</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181.035</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8"/>
                  </a:ext>
                </a:extLst>
              </a:tr>
              <a:tr h="342092">
                <a:tc>
                  <a:txBody>
                    <a:bodyPr/>
                    <a:lstStyle/>
                    <a:p>
                      <a:pPr algn="ctr">
                        <a:lnSpc>
                          <a:spcPct val="107000"/>
                        </a:lnSpc>
                        <a:spcAft>
                          <a:spcPts val="0"/>
                        </a:spcAft>
                      </a:pPr>
                      <a:r>
                        <a:rPr lang="ru-RU" sz="1900" dirty="0" smtClean="0">
                          <a:effectLst/>
                        </a:rPr>
                        <a:t>Восточный Тимор</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15.007 </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09"/>
                  </a:ext>
                </a:extLst>
              </a:tr>
              <a:tr h="342092">
                <a:tc>
                  <a:txBody>
                    <a:bodyPr/>
                    <a:lstStyle/>
                    <a:p>
                      <a:pPr algn="ctr">
                        <a:lnSpc>
                          <a:spcPct val="107000"/>
                        </a:lnSpc>
                        <a:spcAft>
                          <a:spcPts val="0"/>
                        </a:spcAft>
                      </a:pPr>
                      <a:r>
                        <a:rPr lang="ru-RU" sz="1900" dirty="0" smtClean="0">
                          <a:effectLst/>
                        </a:rPr>
                        <a:t>Бруней</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5765</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10"/>
                  </a:ext>
                </a:extLst>
              </a:tr>
              <a:tr h="336723">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900" dirty="0" smtClean="0">
                          <a:effectLst/>
                        </a:rPr>
                        <a:t>Сингапур</a:t>
                      </a: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721</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10011"/>
                  </a:ext>
                </a:extLst>
              </a:tr>
              <a:tr h="342092">
                <a:tc>
                  <a:txBody>
                    <a:bodyPr/>
                    <a:lstStyle/>
                    <a:p>
                      <a:pPr algn="ctr">
                        <a:lnSpc>
                          <a:spcPct val="107000"/>
                        </a:lnSpc>
                        <a:spcAft>
                          <a:spcPts val="0"/>
                        </a:spcAft>
                      </a:pPr>
                      <a:r>
                        <a:rPr lang="ru-RU" sz="1900" dirty="0" smtClean="0">
                          <a:effectLst/>
                        </a:rPr>
                        <a:t>Всего</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4.496.036</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2354434609"/>
                  </a:ext>
                </a:extLst>
              </a:tr>
              <a:tr h="342092">
                <a:tc>
                  <a:txBody>
                    <a:bodyPr/>
                    <a:lstStyle/>
                    <a:p>
                      <a:pPr algn="ctr">
                        <a:lnSpc>
                          <a:spcPct val="107000"/>
                        </a:lnSpc>
                        <a:spcAft>
                          <a:spcPts val="0"/>
                        </a:spcAft>
                      </a:pPr>
                      <a:r>
                        <a:rPr lang="ru-RU" sz="1900" dirty="0" smtClean="0">
                          <a:effectLst/>
                        </a:rPr>
                        <a:t>Россия</a:t>
                      </a:r>
                      <a:endParaRPr lang="ru-RU" sz="1900" dirty="0">
                        <a:effectLst/>
                        <a:latin typeface="Calibri"/>
                        <a:ea typeface="Calibri"/>
                        <a:cs typeface="Times New Roman"/>
                      </a:endParaRPr>
                    </a:p>
                  </a:txBody>
                  <a:tcPr marL="76327" marR="76327" marT="0" marB="0"/>
                </a:tc>
                <a:tc>
                  <a:txBody>
                    <a:bodyPr/>
                    <a:lstStyle/>
                    <a:p>
                      <a:pPr marL="0" algn="ctr" defTabSz="914400" rtl="0" eaLnBrk="1" latinLnBrk="0" hangingPunct="1">
                        <a:lnSpc>
                          <a:spcPct val="107000"/>
                        </a:lnSpc>
                        <a:spcAft>
                          <a:spcPts val="0"/>
                        </a:spcAft>
                      </a:pPr>
                      <a:r>
                        <a:rPr lang="ru-RU" sz="1900" kern="1200" dirty="0" smtClean="0">
                          <a:effectLst/>
                        </a:rPr>
                        <a:t>17.100.000</a:t>
                      </a:r>
                      <a:endParaRPr lang="ru-RU" sz="1900" kern="1200" dirty="0">
                        <a:solidFill>
                          <a:schemeClr val="dk1"/>
                        </a:solidFill>
                        <a:effectLst/>
                        <a:latin typeface="+mn-lt"/>
                        <a:ea typeface="+mn-ea"/>
                        <a:cs typeface="+mn-cs"/>
                      </a:endParaRPr>
                    </a:p>
                  </a:txBody>
                  <a:tcPr marL="76327" marR="76327" marT="0" marB="0"/>
                </a:tc>
                <a:extLst>
                  <a:ext uri="{0D108BD9-81ED-4DB2-BD59-A6C34878D82A}">
                    <a16:rowId xmlns:a16="http://schemas.microsoft.com/office/drawing/2014/main" val="251873738"/>
                  </a:ext>
                </a:extLst>
              </a:tr>
            </a:tbl>
          </a:graphicData>
        </a:graphic>
      </p:graphicFrame>
      <p:sp>
        <p:nvSpPr>
          <p:cNvPr id="5" name="TextBox 4"/>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3" name="Номер слайда 2"/>
          <p:cNvSpPr>
            <a:spLocks noGrp="1"/>
          </p:cNvSpPr>
          <p:nvPr>
            <p:ph type="sldNum" sz="quarter" idx="12"/>
          </p:nvPr>
        </p:nvSpPr>
        <p:spPr/>
        <p:txBody>
          <a:bodyPr/>
          <a:lstStyle/>
          <a:p>
            <a:fld id="{64E69A2B-7C95-454D-81F9-393F419C4593}" type="slidenum">
              <a:rPr lang="ru-RU" smtClean="0"/>
              <a:t>66</a:t>
            </a:fld>
            <a:endParaRPr lang="ru-RU"/>
          </a:p>
        </p:txBody>
      </p:sp>
    </p:spTree>
    <p:extLst>
      <p:ext uri="{BB962C8B-B14F-4D97-AF65-F5344CB8AC3E}">
        <p14:creationId xmlns:p14="http://schemas.microsoft.com/office/powerpoint/2010/main" val="39439290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67</a:t>
            </a:fld>
            <a:endParaRPr lang="ru-RU"/>
          </a:p>
        </p:txBody>
      </p:sp>
    </p:spTree>
    <p:extLst>
      <p:ext uri="{BB962C8B-B14F-4D97-AF65-F5344CB8AC3E}">
        <p14:creationId xmlns:p14="http://schemas.microsoft.com/office/powerpoint/2010/main" val="8697700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11006903"/>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68</a:t>
            </a:fld>
            <a:endParaRPr lang="ru-RU"/>
          </a:p>
        </p:txBody>
      </p:sp>
    </p:spTree>
    <p:extLst>
      <p:ext uri="{BB962C8B-B14F-4D97-AF65-F5344CB8AC3E}">
        <p14:creationId xmlns:p14="http://schemas.microsoft.com/office/powerpoint/2010/main" val="17420136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473648094"/>
              </p:ext>
            </p:extLst>
          </p:nvPr>
        </p:nvGraphicFramePr>
        <p:xfrm>
          <a:off x="0" y="0"/>
          <a:ext cx="9144000" cy="63733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69</a:t>
            </a:fld>
            <a:endParaRPr lang="ru-RU"/>
          </a:p>
        </p:txBody>
      </p:sp>
    </p:spTree>
    <p:extLst>
      <p:ext uri="{BB962C8B-B14F-4D97-AF65-F5344CB8AC3E}">
        <p14:creationId xmlns:p14="http://schemas.microsoft.com/office/powerpoint/2010/main" val="1132246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4977" y="1195754"/>
            <a:ext cx="8642837" cy="4981209"/>
          </a:xfrm>
        </p:spPr>
        <p:txBody>
          <a:bodyPr/>
          <a:lstStyle/>
          <a:p>
            <a:r>
              <a:rPr lang="ru-RU" dirty="0" smtClean="0"/>
              <a:t>1,2 млрд человек</a:t>
            </a:r>
            <a:endParaRPr lang="ru-RU" dirty="0"/>
          </a:p>
          <a:p>
            <a:pPr marL="0" indent="0">
              <a:buNone/>
            </a:pPr>
            <a:r>
              <a:rPr lang="ru-RU" dirty="0"/>
              <a:t> </a:t>
            </a:r>
            <a:r>
              <a:rPr lang="ru-RU" dirty="0" smtClean="0"/>
              <a:t>  (промышленно развитые страны)</a:t>
            </a:r>
          </a:p>
          <a:p>
            <a:pPr marL="0" indent="0">
              <a:buNone/>
            </a:pPr>
            <a:r>
              <a:rPr lang="ru-RU" dirty="0" smtClean="0"/>
              <a:t>   23% всего населения Планеты производят </a:t>
            </a:r>
          </a:p>
          <a:p>
            <a:pPr marL="0" indent="0">
              <a:buNone/>
            </a:pPr>
            <a:r>
              <a:rPr lang="ru-RU" dirty="0" smtClean="0"/>
              <a:t>   ≈ 70% мирового ВВП</a:t>
            </a:r>
          </a:p>
          <a:p>
            <a:pPr marL="0" indent="0">
              <a:buNone/>
            </a:pPr>
            <a:endParaRPr lang="ru-RU" dirty="0" smtClean="0"/>
          </a:p>
          <a:p>
            <a:r>
              <a:rPr lang="ru-RU" dirty="0" smtClean="0"/>
              <a:t>Численность рабочей силы с 2020 по 2035 г. возрастет на 620 млн человек за счет бедных стран</a:t>
            </a:r>
            <a:endParaRPr lang="ru-RU" dirty="0"/>
          </a:p>
        </p:txBody>
      </p:sp>
      <p:sp>
        <p:nvSpPr>
          <p:cNvPr id="2" name="Номер слайда 1"/>
          <p:cNvSpPr>
            <a:spLocks noGrp="1"/>
          </p:cNvSpPr>
          <p:nvPr>
            <p:ph type="sldNum" sz="quarter" idx="12"/>
          </p:nvPr>
        </p:nvSpPr>
        <p:spPr/>
        <p:txBody>
          <a:bodyPr/>
          <a:lstStyle/>
          <a:p>
            <a:fld id="{64E69A2B-7C95-454D-81F9-393F419C4593}" type="slidenum">
              <a:rPr lang="ru-RU" smtClean="0"/>
              <a:t>7</a:t>
            </a:fld>
            <a:endParaRPr lang="ru-RU"/>
          </a:p>
        </p:txBody>
      </p:sp>
    </p:spTree>
    <p:extLst>
      <p:ext uri="{BB962C8B-B14F-4D97-AF65-F5344CB8AC3E}">
        <p14:creationId xmlns:p14="http://schemas.microsoft.com/office/powerpoint/2010/main" val="3008428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661299844"/>
              </p:ext>
            </p:extLst>
          </p:nvPr>
        </p:nvGraphicFramePr>
        <p:xfrm>
          <a:off x="0" y="0"/>
          <a:ext cx="9144000" cy="640994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70</a:t>
            </a:fld>
            <a:endParaRPr lang="ru-RU"/>
          </a:p>
        </p:txBody>
      </p:sp>
    </p:spTree>
    <p:extLst>
      <p:ext uri="{BB962C8B-B14F-4D97-AF65-F5344CB8AC3E}">
        <p14:creationId xmlns:p14="http://schemas.microsoft.com/office/powerpoint/2010/main" val="27569153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713261680"/>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71</a:t>
            </a:fld>
            <a:endParaRPr lang="ru-RU"/>
          </a:p>
        </p:txBody>
      </p:sp>
    </p:spTree>
    <p:extLst>
      <p:ext uri="{BB962C8B-B14F-4D97-AF65-F5344CB8AC3E}">
        <p14:creationId xmlns:p14="http://schemas.microsoft.com/office/powerpoint/2010/main" val="14725479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512816245"/>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72</a:t>
            </a:fld>
            <a:endParaRPr lang="ru-RU"/>
          </a:p>
        </p:txBody>
      </p:sp>
    </p:spTree>
    <p:extLst>
      <p:ext uri="{BB962C8B-B14F-4D97-AF65-F5344CB8AC3E}">
        <p14:creationId xmlns:p14="http://schemas.microsoft.com/office/powerpoint/2010/main" val="5413273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883919441"/>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73</a:t>
            </a:fld>
            <a:endParaRPr lang="ru-RU"/>
          </a:p>
        </p:txBody>
      </p:sp>
    </p:spTree>
    <p:extLst>
      <p:ext uri="{BB962C8B-B14F-4D97-AF65-F5344CB8AC3E}">
        <p14:creationId xmlns:p14="http://schemas.microsoft.com/office/powerpoint/2010/main" val="402008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557849154"/>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74</a:t>
            </a:fld>
            <a:endParaRPr lang="ru-RU"/>
          </a:p>
        </p:txBody>
      </p:sp>
    </p:spTree>
    <p:extLst>
      <p:ext uri="{BB962C8B-B14F-4D97-AF65-F5344CB8AC3E}">
        <p14:creationId xmlns:p14="http://schemas.microsoft.com/office/powerpoint/2010/main" val="686800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30577" y="24933"/>
            <a:ext cx="7016344" cy="1015663"/>
          </a:xfrm>
          <a:prstGeom prst="rect">
            <a:avLst/>
          </a:prstGeom>
          <a:noFill/>
        </p:spPr>
        <p:txBody>
          <a:bodyPr wrap="none" rtlCol="0">
            <a:spAutoFit/>
          </a:bodyPr>
          <a:lstStyle/>
          <a:p>
            <a:r>
              <a:rPr lang="ru-RU" sz="6000" b="1" dirty="0" smtClean="0"/>
              <a:t>Юго-Восточная Азия</a:t>
            </a:r>
            <a:endParaRPr lang="ru-RU" sz="6000" b="1" dirty="0"/>
          </a:p>
        </p:txBody>
      </p:sp>
      <p:sp>
        <p:nvSpPr>
          <p:cNvPr id="5" name="TextBox 4"/>
          <p:cNvSpPr txBox="1"/>
          <p:nvPr/>
        </p:nvSpPr>
        <p:spPr>
          <a:xfrm>
            <a:off x="745684" y="1105900"/>
            <a:ext cx="7758236" cy="707886"/>
          </a:xfrm>
          <a:prstGeom prst="rect">
            <a:avLst/>
          </a:prstGeom>
          <a:noFill/>
        </p:spPr>
        <p:txBody>
          <a:bodyPr wrap="square" rtlCol="0">
            <a:spAutoFit/>
          </a:bodyPr>
          <a:lstStyle/>
          <a:p>
            <a:pPr algn="ctr"/>
            <a:r>
              <a:rPr lang="ru-RU" sz="2000" dirty="0" smtClean="0"/>
              <a:t>включает </a:t>
            </a:r>
            <a:r>
              <a:rPr lang="ru-RU" sz="2000" dirty="0"/>
              <a:t>11 </a:t>
            </a:r>
            <a:r>
              <a:rPr lang="ru-RU" sz="2000" dirty="0" smtClean="0"/>
              <a:t>стран, но только 10 из них входят в</a:t>
            </a:r>
          </a:p>
          <a:p>
            <a:pPr algn="ctr"/>
            <a:r>
              <a:rPr lang="ru-RU" sz="2000" b="1" dirty="0" smtClean="0"/>
              <a:t>Ассоциацию </a:t>
            </a:r>
            <a:r>
              <a:rPr lang="ru-RU" sz="2000" b="1" dirty="0"/>
              <a:t>государств Юго-Восточной Азии</a:t>
            </a:r>
            <a:r>
              <a:rPr lang="ru-RU" sz="2000" dirty="0"/>
              <a:t> (</a:t>
            </a:r>
            <a:r>
              <a:rPr lang="ru-RU" sz="2000" b="1" dirty="0"/>
              <a:t>АSEАN</a:t>
            </a:r>
            <a:r>
              <a:rPr lang="ru-RU" sz="2000" dirty="0" smtClean="0"/>
              <a:t>)</a:t>
            </a:r>
          </a:p>
        </p:txBody>
      </p:sp>
      <p:sp>
        <p:nvSpPr>
          <p:cNvPr id="6" name="Правая фигурная скобка 5"/>
          <p:cNvSpPr/>
          <p:nvPr/>
        </p:nvSpPr>
        <p:spPr>
          <a:xfrm>
            <a:off x="3121431" y="2177933"/>
            <a:ext cx="1230284" cy="3699167"/>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655" y="2547853"/>
            <a:ext cx="2992583" cy="2992583"/>
          </a:xfrm>
          <a:prstGeom prst="rect">
            <a:avLst/>
          </a:prstGeom>
        </p:spPr>
      </p:pic>
      <p:sp>
        <p:nvSpPr>
          <p:cNvPr id="9" name="TextBox 8"/>
          <p:cNvSpPr txBox="1"/>
          <p:nvPr/>
        </p:nvSpPr>
        <p:spPr>
          <a:xfrm>
            <a:off x="1652016" y="2088722"/>
            <a:ext cx="1972335" cy="4544834"/>
          </a:xfrm>
          <a:prstGeom prst="rect">
            <a:avLst/>
          </a:prstGeom>
          <a:noFill/>
        </p:spPr>
        <p:txBody>
          <a:bodyPr wrap="none" rtlCol="0">
            <a:spAutoFit/>
          </a:bodyPr>
          <a:lstStyle/>
          <a:p>
            <a:pPr>
              <a:spcAft>
                <a:spcPts val="800"/>
              </a:spcAft>
            </a:pPr>
            <a:r>
              <a:rPr lang="ru-RU" b="1" dirty="0"/>
              <a:t>Малайзии</a:t>
            </a:r>
          </a:p>
          <a:p>
            <a:pPr>
              <a:spcAft>
                <a:spcPts val="800"/>
              </a:spcAft>
            </a:pPr>
            <a:r>
              <a:rPr lang="ru-RU" b="1" dirty="0"/>
              <a:t>Вьетнам</a:t>
            </a:r>
          </a:p>
          <a:p>
            <a:pPr>
              <a:spcAft>
                <a:spcPts val="800"/>
              </a:spcAft>
            </a:pPr>
            <a:r>
              <a:rPr lang="ru-RU" b="1" dirty="0"/>
              <a:t>Таиланд</a:t>
            </a:r>
          </a:p>
          <a:p>
            <a:pPr>
              <a:spcAft>
                <a:spcPts val="800"/>
              </a:spcAft>
            </a:pPr>
            <a:r>
              <a:rPr lang="ru-RU" b="1" dirty="0"/>
              <a:t>Мьянма</a:t>
            </a:r>
          </a:p>
          <a:p>
            <a:pPr>
              <a:spcAft>
                <a:spcPts val="800"/>
              </a:spcAft>
            </a:pPr>
            <a:r>
              <a:rPr lang="ru-RU" b="1" dirty="0"/>
              <a:t>Камбоджа</a:t>
            </a:r>
          </a:p>
          <a:p>
            <a:pPr>
              <a:spcAft>
                <a:spcPts val="800"/>
              </a:spcAft>
            </a:pPr>
            <a:r>
              <a:rPr lang="ru-RU" b="1" dirty="0"/>
              <a:t>Лаос</a:t>
            </a:r>
          </a:p>
          <a:p>
            <a:pPr>
              <a:spcAft>
                <a:spcPts val="800"/>
              </a:spcAft>
            </a:pPr>
            <a:r>
              <a:rPr lang="ru-RU" b="1" dirty="0"/>
              <a:t>Индонезия</a:t>
            </a:r>
          </a:p>
          <a:p>
            <a:pPr>
              <a:spcAft>
                <a:spcPts val="800"/>
              </a:spcAft>
            </a:pPr>
            <a:r>
              <a:rPr lang="ru-RU" b="1" dirty="0"/>
              <a:t>Филиппины</a:t>
            </a:r>
          </a:p>
          <a:p>
            <a:pPr>
              <a:spcAft>
                <a:spcPts val="800"/>
              </a:spcAft>
            </a:pPr>
            <a:r>
              <a:rPr lang="ru-RU" b="1" dirty="0"/>
              <a:t>Сингапур</a:t>
            </a:r>
          </a:p>
          <a:p>
            <a:pPr>
              <a:spcAft>
                <a:spcPts val="800"/>
              </a:spcAft>
            </a:pPr>
            <a:r>
              <a:rPr lang="ru-RU" b="1" dirty="0"/>
              <a:t>Бруней</a:t>
            </a:r>
          </a:p>
          <a:p>
            <a:pPr>
              <a:spcAft>
                <a:spcPts val="800"/>
              </a:spcAft>
            </a:pPr>
            <a:r>
              <a:rPr lang="ru-RU" b="1" dirty="0"/>
              <a:t>Восточный Тимор</a:t>
            </a:r>
          </a:p>
          <a:p>
            <a:endParaRPr lang="ru-RU" dirty="0"/>
          </a:p>
        </p:txBody>
      </p:sp>
      <p:sp>
        <p:nvSpPr>
          <p:cNvPr id="2" name="Номер слайда 1"/>
          <p:cNvSpPr>
            <a:spLocks noGrp="1"/>
          </p:cNvSpPr>
          <p:nvPr>
            <p:ph type="sldNum" sz="quarter" idx="12"/>
          </p:nvPr>
        </p:nvSpPr>
        <p:spPr/>
        <p:txBody>
          <a:bodyPr/>
          <a:lstStyle/>
          <a:p>
            <a:fld id="{64E69A2B-7C95-454D-81F9-393F419C4593}" type="slidenum">
              <a:rPr lang="ru-RU" smtClean="0"/>
              <a:t>75</a:t>
            </a:fld>
            <a:endParaRPr lang="ru-RU"/>
          </a:p>
        </p:txBody>
      </p:sp>
    </p:spTree>
    <p:extLst>
      <p:ext uri="{BB962C8B-B14F-4D97-AF65-F5344CB8AC3E}">
        <p14:creationId xmlns:p14="http://schemas.microsoft.com/office/powerpoint/2010/main" val="9860080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949" y="222047"/>
            <a:ext cx="7886700" cy="1325563"/>
          </a:xfrm>
        </p:spPr>
        <p:txBody>
          <a:bodyPr/>
          <a:lstStyle/>
          <a:p>
            <a:pPr algn="ctr"/>
            <a:r>
              <a:rPr lang="ru-RU" b="1" dirty="0">
                <a:latin typeface="+mn-lt"/>
              </a:rPr>
              <a:t>Ассоциация государств Юго-Восточной Азии (АSEАN)</a:t>
            </a:r>
          </a:p>
        </p:txBody>
      </p:sp>
      <p:sp>
        <p:nvSpPr>
          <p:cNvPr id="5" name="Объект 4"/>
          <p:cNvSpPr>
            <a:spLocks noGrp="1"/>
          </p:cNvSpPr>
          <p:nvPr>
            <p:ph idx="1"/>
          </p:nvPr>
        </p:nvSpPr>
        <p:spPr>
          <a:xfrm>
            <a:off x="670213" y="2025130"/>
            <a:ext cx="7886700" cy="4059786"/>
          </a:xfrm>
        </p:spPr>
        <p:txBody>
          <a:bodyPr/>
          <a:lstStyle/>
          <a:p>
            <a:pPr marL="0" indent="0" algn="ctr">
              <a:buNone/>
            </a:pPr>
            <a:r>
              <a:rPr lang="ru-RU" dirty="0"/>
              <a:t>п</a:t>
            </a:r>
            <a:r>
              <a:rPr lang="ru-RU" dirty="0" smtClean="0"/>
              <a:t>олитическая</a:t>
            </a:r>
            <a:r>
              <a:rPr lang="ru-RU" dirty="0"/>
              <a:t>, экономическая и культурная региональная межправительственная </a:t>
            </a:r>
            <a:r>
              <a:rPr lang="ru-RU" dirty="0" smtClean="0"/>
              <a:t>организация. АСЕАН </a:t>
            </a:r>
            <a:r>
              <a:rPr lang="ru-RU" dirty="0"/>
              <a:t>образована 8 августа 1967 года в Бангкоке вместе с подписанием «Декларации АСЕАН», более известной как «</a:t>
            </a:r>
            <a:r>
              <a:rPr lang="ru-RU" dirty="0" err="1"/>
              <a:t>Бангкокская</a:t>
            </a:r>
            <a:r>
              <a:rPr lang="ru-RU" dirty="0"/>
              <a:t> декларация». Договорное оформление АСЕАН произошло лишь в 1976 году в подписанных на острове Бали Договоре о дружбе и сотрудничестве в Юго-Восточной Азии и Декларации согласия АСЕАН. </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0055" y="344975"/>
            <a:ext cx="1079706" cy="1079706"/>
          </a:xfrm>
          <a:prstGeom prst="rect">
            <a:avLst/>
          </a:prstGeom>
        </p:spPr>
      </p:pic>
      <p:sp>
        <p:nvSpPr>
          <p:cNvPr id="3" name="Номер слайда 2"/>
          <p:cNvSpPr>
            <a:spLocks noGrp="1"/>
          </p:cNvSpPr>
          <p:nvPr>
            <p:ph type="sldNum" sz="quarter" idx="12"/>
          </p:nvPr>
        </p:nvSpPr>
        <p:spPr/>
        <p:txBody>
          <a:bodyPr/>
          <a:lstStyle/>
          <a:p>
            <a:fld id="{64E69A2B-7C95-454D-81F9-393F419C4593}" type="slidenum">
              <a:rPr lang="ru-RU" smtClean="0"/>
              <a:t>76</a:t>
            </a:fld>
            <a:endParaRPr lang="ru-RU"/>
          </a:p>
        </p:txBody>
      </p:sp>
    </p:spTree>
    <p:extLst>
      <p:ext uri="{BB962C8B-B14F-4D97-AF65-F5344CB8AC3E}">
        <p14:creationId xmlns:p14="http://schemas.microsoft.com/office/powerpoint/2010/main" val="31997868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Номер слайда 1"/>
          <p:cNvSpPr>
            <a:spLocks noGrp="1"/>
          </p:cNvSpPr>
          <p:nvPr>
            <p:ph type="sldNum" sz="quarter" idx="12"/>
          </p:nvPr>
        </p:nvSpPr>
        <p:spPr/>
        <p:txBody>
          <a:bodyPr/>
          <a:lstStyle/>
          <a:p>
            <a:fld id="{64E69A2B-7C95-454D-81F9-393F419C4593}" type="slidenum">
              <a:rPr lang="ru-RU" smtClean="0"/>
              <a:t>77</a:t>
            </a:fld>
            <a:endParaRPr lang="ru-RU"/>
          </a:p>
        </p:txBody>
      </p:sp>
    </p:spTree>
    <p:extLst>
      <p:ext uri="{BB962C8B-B14F-4D97-AF65-F5344CB8AC3E}">
        <p14:creationId xmlns:p14="http://schemas.microsoft.com/office/powerpoint/2010/main" val="23677426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528"/>
            <a:ext cx="9144000" cy="8193548"/>
          </a:xfrm>
          <a:prstGeom prst="rect">
            <a:avLst/>
          </a:prstGeom>
        </p:spPr>
      </p:pic>
      <p:sp>
        <p:nvSpPr>
          <p:cNvPr id="2" name="Номер слайда 1"/>
          <p:cNvSpPr>
            <a:spLocks noGrp="1"/>
          </p:cNvSpPr>
          <p:nvPr>
            <p:ph type="sldNum" sz="quarter" idx="12"/>
          </p:nvPr>
        </p:nvSpPr>
        <p:spPr/>
        <p:txBody>
          <a:bodyPr/>
          <a:lstStyle/>
          <a:p>
            <a:fld id="{64E69A2B-7C95-454D-81F9-393F419C4593}" type="slidenum">
              <a:rPr lang="ru-RU" smtClean="0"/>
              <a:t>78</a:t>
            </a:fld>
            <a:endParaRPr lang="ru-RU"/>
          </a:p>
        </p:txBody>
      </p:sp>
    </p:spTree>
    <p:extLst>
      <p:ext uri="{BB962C8B-B14F-4D97-AF65-F5344CB8AC3E}">
        <p14:creationId xmlns:p14="http://schemas.microsoft.com/office/powerpoint/2010/main" val="1584942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548FBB"/>
        </a:solidFill>
        <a:effectLst/>
      </p:bgPr>
    </p:bg>
    <p:spTree>
      <p:nvGrpSpPr>
        <p:cNvPr id="1" name=""/>
        <p:cNvGrpSpPr/>
        <p:nvPr/>
      </p:nvGrpSpPr>
      <p:grpSpPr>
        <a:xfrm>
          <a:off x="0" y="0"/>
          <a:ext cx="0" cy="0"/>
          <a:chOff x="0" y="0"/>
          <a:chExt cx="0" cy="0"/>
        </a:xfrm>
      </p:grpSpPr>
      <p:sp>
        <p:nvSpPr>
          <p:cNvPr id="4" name="TextBox 3"/>
          <p:cNvSpPr txBox="1"/>
          <p:nvPr/>
        </p:nvSpPr>
        <p:spPr>
          <a:xfrm>
            <a:off x="365760" y="2001845"/>
            <a:ext cx="8778240" cy="2123658"/>
          </a:xfrm>
          <a:prstGeom prst="rect">
            <a:avLst/>
          </a:prstGeom>
          <a:noFill/>
        </p:spPr>
        <p:txBody>
          <a:bodyPr wrap="square" rtlCol="0">
            <a:spAutoFit/>
          </a:bodyPr>
          <a:lstStyle/>
          <a:p>
            <a:pPr algn="ctr"/>
            <a:r>
              <a:rPr lang="ru-RU" sz="6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Товарооборот</a:t>
            </a:r>
          </a:p>
          <a:p>
            <a:pPr algn="ctr"/>
            <a:r>
              <a:rPr lang="ru-RU" sz="6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России и АСЕАН</a:t>
            </a:r>
            <a:endParaRPr lang="ru-RU" sz="6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79</a:t>
            </a:fld>
            <a:endParaRPr lang="ru-RU"/>
          </a:p>
        </p:txBody>
      </p:sp>
    </p:spTree>
    <p:extLst>
      <p:ext uri="{BB962C8B-B14F-4D97-AF65-F5344CB8AC3E}">
        <p14:creationId xmlns:p14="http://schemas.microsoft.com/office/powerpoint/2010/main" val="4085835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Users\Larin.INTERECOMS\AppData\Local\Microsoft\Windows\INetCache\Content.Word\US_Census_Population_Graph_from_1790.svg.png"/>
          <p:cNvPicPr/>
          <p:nvPr/>
        </p:nvPicPr>
        <p:blipFill>
          <a:blip r:embed="rId2">
            <a:extLst>
              <a:ext uri="{28A0092B-C50C-407E-A947-70E740481C1C}">
                <a14:useLocalDpi xmlns:a14="http://schemas.microsoft.com/office/drawing/2010/main" val="0"/>
              </a:ext>
            </a:extLst>
          </a:blip>
          <a:srcRect/>
          <a:stretch>
            <a:fillRect/>
          </a:stretch>
        </p:blipFill>
        <p:spPr bwMode="auto">
          <a:xfrm>
            <a:off x="1552207" y="1708274"/>
            <a:ext cx="5934075" cy="4162425"/>
          </a:xfrm>
          <a:prstGeom prst="rect">
            <a:avLst/>
          </a:prstGeom>
          <a:noFill/>
          <a:ln>
            <a:noFill/>
          </a:ln>
        </p:spPr>
      </p:pic>
      <p:sp>
        <p:nvSpPr>
          <p:cNvPr id="8" name="TextBox 7"/>
          <p:cNvSpPr txBox="1"/>
          <p:nvPr/>
        </p:nvSpPr>
        <p:spPr>
          <a:xfrm>
            <a:off x="505683" y="252909"/>
            <a:ext cx="8396401" cy="1077218"/>
          </a:xfrm>
          <a:prstGeom prst="rect">
            <a:avLst/>
          </a:prstGeom>
          <a:noFill/>
        </p:spPr>
        <p:txBody>
          <a:bodyPr wrap="none" rtlCol="0">
            <a:spAutoFit/>
          </a:bodyPr>
          <a:lstStyle/>
          <a:p>
            <a:pPr algn="ctr"/>
            <a:r>
              <a:rPr lang="ru-RU" sz="1600" b="1" dirty="0" smtClean="0"/>
              <a:t>Население </a:t>
            </a:r>
            <a:r>
              <a:rPr lang="ru-RU" sz="1600" b="1" dirty="0"/>
              <a:t>США </a:t>
            </a:r>
            <a:r>
              <a:rPr lang="ru-RU" sz="1600" dirty="0"/>
              <a:t>очень разноплановое по этническому и национальному признаку, </a:t>
            </a:r>
            <a:endParaRPr lang="ru-RU" sz="1600" dirty="0" smtClean="0"/>
          </a:p>
          <a:p>
            <a:pPr algn="ctr"/>
            <a:r>
              <a:rPr lang="ru-RU" sz="1600" dirty="0" smtClean="0"/>
              <a:t>поэтому </a:t>
            </a:r>
            <a:r>
              <a:rPr lang="ru-RU" sz="1600" dirty="0"/>
              <a:t>США достаточно обоснованно называют нацией иммигрантов — с 1790 по 1994 гг. </a:t>
            </a:r>
            <a:endParaRPr lang="ru-RU" sz="1600" dirty="0" smtClean="0"/>
          </a:p>
          <a:p>
            <a:pPr algn="ctr"/>
            <a:r>
              <a:rPr lang="ru-RU" sz="1600" dirty="0" smtClean="0"/>
              <a:t>в </a:t>
            </a:r>
            <a:r>
              <a:rPr lang="ru-RU" sz="1600" dirty="0"/>
              <a:t>страну прибыло из Европы, Латинской Америки, Азии и Африки почти 64 млн иммигрантов.</a:t>
            </a:r>
          </a:p>
          <a:p>
            <a:pPr algn="ctr"/>
            <a:endParaRPr lang="ru-RU" sz="1600" dirty="0"/>
          </a:p>
        </p:txBody>
      </p:sp>
      <p:sp>
        <p:nvSpPr>
          <p:cNvPr id="4" name="TextBox 3"/>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8</a:t>
            </a:fld>
            <a:endParaRPr lang="ru-RU"/>
          </a:p>
        </p:txBody>
      </p:sp>
    </p:spTree>
    <p:extLst>
      <p:ext uri="{BB962C8B-B14F-4D97-AF65-F5344CB8AC3E}">
        <p14:creationId xmlns:p14="http://schemas.microsoft.com/office/powerpoint/2010/main" val="3617640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pic>
        <p:nvPicPr>
          <p:cNvPr id="4"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370314"/>
            <a:ext cx="988743" cy="1224158"/>
          </a:xfrm>
          <a:prstGeom prst="rect">
            <a:avLst/>
          </a:prstGeom>
        </p:spPr>
      </p:pic>
      <p:sp>
        <p:nvSpPr>
          <p:cNvPr id="5" name="TextBox 4"/>
          <p:cNvSpPr txBox="1"/>
          <p:nvPr/>
        </p:nvSpPr>
        <p:spPr>
          <a:xfrm>
            <a:off x="320041" y="1823072"/>
            <a:ext cx="8823959" cy="3477875"/>
          </a:xfrm>
          <a:prstGeom prst="rect">
            <a:avLst/>
          </a:prstGeom>
          <a:noFill/>
        </p:spPr>
        <p:txBody>
          <a:bodyPr wrap="square" rtlCol="0">
            <a:spAutoFit/>
          </a:bodyPr>
          <a:lstStyle/>
          <a:p>
            <a:r>
              <a:rPr lang="ru-RU" sz="2200" dirty="0">
                <a:solidFill>
                  <a:schemeClr val="bg1"/>
                </a:solidFill>
              </a:rPr>
              <a:t>Дипломатические отношения между Россией и Вьетнамом установлены 30 января 1950 года</a:t>
            </a:r>
            <a:r>
              <a:rPr lang="ru-RU" sz="2200" dirty="0" smtClean="0">
                <a:solidFill>
                  <a:schemeClr val="bg1"/>
                </a:solidFill>
              </a:rPr>
              <a:t>.</a:t>
            </a:r>
          </a:p>
          <a:p>
            <a:r>
              <a:rPr lang="ru-RU" sz="2200" dirty="0">
                <a:solidFill>
                  <a:schemeClr val="bg1"/>
                </a:solidFill>
              </a:rPr>
              <a:t/>
            </a:r>
            <a:br>
              <a:rPr lang="ru-RU" sz="2200" dirty="0">
                <a:solidFill>
                  <a:schemeClr val="bg1"/>
                </a:solidFill>
              </a:rPr>
            </a:br>
            <a:r>
              <a:rPr lang="ru-RU" sz="2200" dirty="0">
                <a:solidFill>
                  <a:schemeClr val="bg1"/>
                </a:solidFill>
              </a:rPr>
              <a:t>Экспорт из России в Вьетнам за </a:t>
            </a:r>
            <a:r>
              <a:rPr lang="ru-RU" sz="2200" dirty="0" smtClean="0">
                <a:solidFill>
                  <a:schemeClr val="bg1"/>
                </a:solidFill>
              </a:rPr>
              <a:t>2018</a:t>
            </a:r>
            <a:r>
              <a:rPr lang="en-US" sz="2200" dirty="0" smtClean="0">
                <a:solidFill>
                  <a:schemeClr val="bg1"/>
                </a:solidFill>
              </a:rPr>
              <a:t> </a:t>
            </a:r>
            <a:r>
              <a:rPr lang="ru-RU" sz="2200" dirty="0" smtClean="0">
                <a:solidFill>
                  <a:schemeClr val="bg1"/>
                </a:solidFill>
              </a:rPr>
              <a:t>г. </a:t>
            </a:r>
            <a:r>
              <a:rPr lang="ru-RU" sz="2200" dirty="0">
                <a:solidFill>
                  <a:schemeClr val="bg1"/>
                </a:solidFill>
              </a:rPr>
              <a:t>составил </a:t>
            </a:r>
            <a:r>
              <a:rPr lang="ru-RU" sz="2200" b="1" dirty="0">
                <a:solidFill>
                  <a:schemeClr val="bg1"/>
                </a:solidFill>
              </a:rPr>
              <a:t>$2.18 млрд</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smtClean="0">
                <a:solidFill>
                  <a:schemeClr val="bg1"/>
                </a:solidFill>
              </a:rPr>
              <a:t>«</a:t>
            </a:r>
            <a:r>
              <a:rPr lang="ru-RU" sz="2200" b="1" dirty="0">
                <a:solidFill>
                  <a:schemeClr val="bg1"/>
                </a:solidFill>
              </a:rPr>
              <a:t>Продукты растительного происхождения»</a:t>
            </a:r>
            <a:r>
              <a:rPr lang="ru-RU" sz="2200" dirty="0">
                <a:solidFill>
                  <a:schemeClr val="bg1"/>
                </a:solidFill>
              </a:rPr>
              <a:t> (22</a:t>
            </a:r>
            <a:r>
              <a:rPr lang="ru-RU" sz="2200" dirty="0" smtClean="0">
                <a:solidFill>
                  <a:schemeClr val="bg1"/>
                </a:solidFill>
              </a:rPr>
              <a:t>%), </a:t>
            </a:r>
            <a:r>
              <a:rPr lang="ru-RU" sz="2200" b="1" dirty="0" smtClean="0">
                <a:solidFill>
                  <a:schemeClr val="bg1"/>
                </a:solidFill>
              </a:rPr>
              <a:t>«Металлы и изделия из них» </a:t>
            </a:r>
            <a:r>
              <a:rPr lang="ru-RU" sz="2200" dirty="0" smtClean="0">
                <a:solidFill>
                  <a:schemeClr val="bg1"/>
                </a:solidFill>
              </a:rPr>
              <a:t>(16%).</a:t>
            </a:r>
          </a:p>
          <a:p>
            <a:endParaRPr lang="ru-RU" sz="2200" dirty="0">
              <a:solidFill>
                <a:schemeClr val="bg1"/>
              </a:solidFill>
            </a:endParaRPr>
          </a:p>
          <a:p>
            <a:r>
              <a:rPr lang="ru-RU" sz="2200" dirty="0">
                <a:solidFill>
                  <a:schemeClr val="bg1"/>
                </a:solidFill>
              </a:rPr>
              <a:t>Импорт в Россию из Вьетнама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$3.38 млрд</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«Машины, оборудование и аппаратура»</a:t>
            </a:r>
            <a:r>
              <a:rPr lang="ru-RU" sz="2200" dirty="0">
                <a:solidFill>
                  <a:schemeClr val="bg1"/>
                </a:solidFill>
              </a:rPr>
              <a:t> (58%), </a:t>
            </a:r>
            <a:r>
              <a:rPr lang="ru-RU" sz="2200" b="1" dirty="0">
                <a:solidFill>
                  <a:schemeClr val="bg1"/>
                </a:solidFill>
              </a:rPr>
              <a:t>«Текстиль»</a:t>
            </a:r>
            <a:r>
              <a:rPr lang="ru-RU" sz="2200" dirty="0">
                <a:solidFill>
                  <a:schemeClr val="bg1"/>
                </a:solidFill>
              </a:rPr>
              <a:t> (10</a:t>
            </a:r>
            <a:r>
              <a:rPr lang="ru-RU" sz="2200" dirty="0" smtClean="0">
                <a:solidFill>
                  <a:schemeClr val="bg1"/>
                </a:solidFill>
              </a:rPr>
              <a:t>%).</a:t>
            </a:r>
            <a:endParaRPr lang="ru-RU" sz="2200" dirty="0">
              <a:solidFill>
                <a:schemeClr val="bg1"/>
              </a:solidFill>
            </a:endParaRP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80</a:t>
            </a:fld>
            <a:endParaRPr lang="ru-RU"/>
          </a:p>
        </p:txBody>
      </p:sp>
    </p:spTree>
    <p:extLst>
      <p:ext uri="{BB962C8B-B14F-4D97-AF65-F5344CB8AC3E}">
        <p14:creationId xmlns:p14="http://schemas.microsoft.com/office/powerpoint/2010/main" val="28879382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32659" y="2045248"/>
            <a:ext cx="8711341" cy="3541736"/>
          </a:xfrm>
        </p:spPr>
        <p:txBody>
          <a:bodyPr>
            <a:noAutofit/>
          </a:bodyPr>
          <a:lstStyle/>
          <a:p>
            <a:pPr marL="0" indent="0">
              <a:spcBef>
                <a:spcPts val="0"/>
              </a:spcBef>
              <a:buNone/>
            </a:pPr>
            <a:r>
              <a:rPr lang="ru-RU" sz="2200" dirty="0">
                <a:solidFill>
                  <a:schemeClr val="bg1"/>
                </a:solidFill>
              </a:rPr>
              <a:t>Дипломатические отношения между Россией и Брунеем </a:t>
            </a:r>
            <a:r>
              <a:rPr lang="ru-RU" sz="2200" dirty="0" smtClean="0">
                <a:solidFill>
                  <a:schemeClr val="bg1"/>
                </a:solidFill>
              </a:rPr>
              <a:t>установлены 1 </a:t>
            </a:r>
            <a:r>
              <a:rPr lang="ru-RU" sz="2200" dirty="0">
                <a:solidFill>
                  <a:schemeClr val="bg1"/>
                </a:solidFill>
              </a:rPr>
              <a:t>октября 1991 года</a:t>
            </a:r>
            <a:r>
              <a:rPr lang="ru-RU" sz="2200" dirty="0" smtClean="0">
                <a:solidFill>
                  <a:schemeClr val="bg1"/>
                </a:solidFill>
              </a:rPr>
              <a:t>.</a:t>
            </a:r>
          </a:p>
          <a:p>
            <a:pPr marL="0" indent="0">
              <a:spcBef>
                <a:spcPts val="0"/>
              </a:spcBef>
              <a:buNone/>
            </a:pPr>
            <a:r>
              <a:rPr lang="ru-RU" sz="2200" dirty="0" smtClean="0">
                <a:solidFill>
                  <a:schemeClr val="bg1"/>
                </a:solidFill>
              </a:rPr>
              <a:t> </a:t>
            </a:r>
          </a:p>
          <a:p>
            <a:pPr marL="0" indent="0">
              <a:spcBef>
                <a:spcPts val="0"/>
              </a:spcBef>
              <a:buNone/>
            </a:pPr>
            <a:r>
              <a:rPr lang="ru-RU" sz="2200" dirty="0" smtClean="0">
                <a:solidFill>
                  <a:schemeClr val="bg1"/>
                </a:solidFill>
              </a:rPr>
              <a:t>Экспорт </a:t>
            </a:r>
            <a:r>
              <a:rPr lang="ru-RU" sz="2200" dirty="0">
                <a:solidFill>
                  <a:schemeClr val="bg1"/>
                </a:solidFill>
              </a:rPr>
              <a:t>из России в </a:t>
            </a:r>
            <a:r>
              <a:rPr lang="ru-RU" sz="2200" dirty="0" smtClean="0">
                <a:solidFill>
                  <a:schemeClr val="bg1"/>
                </a:solidFill>
              </a:rPr>
              <a:t>Бруней </a:t>
            </a:r>
            <a:r>
              <a:rPr lang="ru-RU" sz="2200" dirty="0">
                <a:solidFill>
                  <a:schemeClr val="bg1"/>
                </a:solidFill>
              </a:rPr>
              <a:t>за </a:t>
            </a:r>
            <a:r>
              <a:rPr lang="ru-RU" sz="2200" dirty="0" smtClean="0">
                <a:solidFill>
                  <a:schemeClr val="bg1"/>
                </a:solidFill>
              </a:rPr>
              <a:t>2018 г. составил </a:t>
            </a:r>
            <a:r>
              <a:rPr lang="ru-RU" sz="2200" b="1" dirty="0">
                <a:solidFill>
                  <a:schemeClr val="bg1"/>
                </a:solidFill>
              </a:rPr>
              <a:t>$783 тыс.</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«Продукты растительного происхождения»</a:t>
            </a:r>
            <a:r>
              <a:rPr lang="ru-RU" sz="2200" dirty="0">
                <a:solidFill>
                  <a:schemeClr val="bg1"/>
                </a:solidFill>
              </a:rPr>
              <a:t> (79%), </a:t>
            </a:r>
            <a:r>
              <a:rPr lang="ru-RU" sz="2200" b="1" dirty="0">
                <a:solidFill>
                  <a:schemeClr val="bg1"/>
                </a:solidFill>
              </a:rPr>
              <a:t>«Древесина и изделия из нее»</a:t>
            </a:r>
            <a:r>
              <a:rPr lang="ru-RU" sz="2200" dirty="0">
                <a:solidFill>
                  <a:schemeClr val="bg1"/>
                </a:solidFill>
              </a:rPr>
              <a:t> (9</a:t>
            </a:r>
            <a:r>
              <a:rPr lang="ru-RU" sz="2200" dirty="0" smtClean="0">
                <a:solidFill>
                  <a:schemeClr val="bg1"/>
                </a:solidFill>
              </a:rPr>
              <a:t>%).</a:t>
            </a:r>
          </a:p>
          <a:p>
            <a:pPr marL="0" indent="0">
              <a:spcBef>
                <a:spcPts val="0"/>
              </a:spcBef>
              <a:buNone/>
            </a:pPr>
            <a:endParaRPr lang="ru-RU" sz="2200" dirty="0">
              <a:solidFill>
                <a:schemeClr val="bg1"/>
              </a:solidFill>
            </a:endParaRPr>
          </a:p>
          <a:p>
            <a:pPr marL="0" indent="0">
              <a:spcBef>
                <a:spcPts val="0"/>
              </a:spcBef>
              <a:buNone/>
            </a:pPr>
            <a:r>
              <a:rPr lang="ru-RU" sz="2200" dirty="0">
                <a:solidFill>
                  <a:schemeClr val="bg1"/>
                </a:solidFill>
              </a:rPr>
              <a:t>Импорт в Россию из Бруней-</a:t>
            </a:r>
            <a:r>
              <a:rPr lang="ru-RU" sz="2200" dirty="0" err="1">
                <a:solidFill>
                  <a:schemeClr val="bg1"/>
                </a:solidFill>
              </a:rPr>
              <a:t>даруссалам</a:t>
            </a:r>
            <a:r>
              <a:rPr lang="ru-RU" sz="2200" dirty="0">
                <a:solidFill>
                  <a:schemeClr val="bg1"/>
                </a:solidFill>
              </a:rPr>
              <a:t>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$35</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«Металлы и изделия из них»</a:t>
            </a:r>
            <a:r>
              <a:rPr lang="ru-RU" sz="2200" dirty="0">
                <a:solidFill>
                  <a:schemeClr val="bg1"/>
                </a:solidFill>
              </a:rPr>
              <a:t> (84%), </a:t>
            </a:r>
            <a:r>
              <a:rPr lang="ru-RU" sz="2200" b="1" dirty="0">
                <a:solidFill>
                  <a:schemeClr val="bg1"/>
                </a:solidFill>
              </a:rPr>
              <a:t>«Машины, оборудование и аппаратура»</a:t>
            </a:r>
            <a:r>
              <a:rPr lang="ru-RU" sz="2200" dirty="0">
                <a:solidFill>
                  <a:schemeClr val="bg1"/>
                </a:solidFill>
              </a:rPr>
              <a:t> (16%).</a:t>
            </a:r>
            <a:endParaRPr lang="ru-RU" sz="2200" dirty="0" smtClean="0">
              <a:solidFill>
                <a:schemeClr val="bg1"/>
              </a:solidFill>
            </a:endParaRPr>
          </a:p>
          <a:p>
            <a:pPr marL="0" indent="0">
              <a:spcBef>
                <a:spcPts val="0"/>
              </a:spcBef>
              <a:buNone/>
            </a:pPr>
            <a:endParaRPr lang="ru-RU" sz="2200" dirty="0">
              <a:solidFill>
                <a:schemeClr val="bg1"/>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59" y="172694"/>
            <a:ext cx="1165364" cy="1314770"/>
          </a:xfrm>
          <a:prstGeom prst="rect">
            <a:avLst/>
          </a:prstGeom>
        </p:spPr>
      </p:pic>
      <p:sp>
        <p:nvSpPr>
          <p:cNvPr id="4" name="TextBox 3"/>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81</a:t>
            </a:fld>
            <a:endParaRPr lang="ru-RU"/>
          </a:p>
        </p:txBody>
      </p:sp>
    </p:spTree>
    <p:extLst>
      <p:ext uri="{BB962C8B-B14F-4D97-AF65-F5344CB8AC3E}">
        <p14:creationId xmlns:p14="http://schemas.microsoft.com/office/powerpoint/2010/main" val="21004229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548FBB"/>
        </a:solidFill>
        <a:effectLst/>
      </p:bgPr>
    </p:bg>
    <p:spTree>
      <p:nvGrpSpPr>
        <p:cNvPr id="1" name=""/>
        <p:cNvGrpSpPr/>
        <p:nvPr/>
      </p:nvGrpSpPr>
      <p:grpSpPr>
        <a:xfrm>
          <a:off x="0" y="0"/>
          <a:ext cx="0" cy="0"/>
          <a:chOff x="0" y="0"/>
          <a:chExt cx="0" cy="0"/>
        </a:xfrm>
      </p:grpSpPr>
      <p:pic>
        <p:nvPicPr>
          <p:cNvPr id="6"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35" y="287064"/>
            <a:ext cx="1101665" cy="1419262"/>
          </a:xfrm>
          <a:prstGeom prst="rect">
            <a:avLst/>
          </a:prstGeom>
        </p:spPr>
      </p:pic>
      <p:sp>
        <p:nvSpPr>
          <p:cNvPr id="7" name="TextBox 6"/>
          <p:cNvSpPr txBox="1"/>
          <p:nvPr/>
        </p:nvSpPr>
        <p:spPr>
          <a:xfrm>
            <a:off x="379835" y="1998934"/>
            <a:ext cx="8764165" cy="3477875"/>
          </a:xfrm>
          <a:prstGeom prst="rect">
            <a:avLst/>
          </a:prstGeom>
          <a:noFill/>
        </p:spPr>
        <p:txBody>
          <a:bodyPr wrap="square" rtlCol="0">
            <a:spAutoFit/>
          </a:bodyPr>
          <a:lstStyle/>
          <a:p>
            <a:r>
              <a:rPr lang="ru-RU" sz="2200" dirty="0">
                <a:solidFill>
                  <a:schemeClr val="bg1"/>
                </a:solidFill>
              </a:rPr>
              <a:t>Дипломатические отношения между Россией и Малайзией установлены 3 апреля 1967 года</a:t>
            </a:r>
            <a:r>
              <a:rPr lang="ru-RU" sz="2200" dirty="0" smtClean="0">
                <a:solidFill>
                  <a:schemeClr val="bg1"/>
                </a:solidFill>
              </a:rPr>
              <a:t>.</a:t>
            </a:r>
          </a:p>
          <a:p>
            <a:endParaRPr lang="ru-RU" sz="2200" dirty="0">
              <a:solidFill>
                <a:schemeClr val="bg1"/>
              </a:solidFill>
            </a:endParaRPr>
          </a:p>
          <a:p>
            <a:r>
              <a:rPr lang="ru-RU" sz="2200" dirty="0">
                <a:solidFill>
                  <a:schemeClr val="bg1"/>
                </a:solidFill>
              </a:rPr>
              <a:t>Экспорт из России в Малайзию за </a:t>
            </a:r>
            <a:r>
              <a:rPr lang="ru-RU" sz="2200" dirty="0" smtClean="0">
                <a:solidFill>
                  <a:schemeClr val="bg1"/>
                </a:solidFill>
              </a:rPr>
              <a:t>2018 г. составил </a:t>
            </a:r>
            <a:r>
              <a:rPr lang="ru-RU" sz="2200" b="1" dirty="0">
                <a:solidFill>
                  <a:schemeClr val="bg1"/>
                </a:solidFill>
              </a:rPr>
              <a:t>$917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«Минеральные продукты»</a:t>
            </a:r>
            <a:r>
              <a:rPr lang="ru-RU" sz="2200" dirty="0">
                <a:solidFill>
                  <a:schemeClr val="bg1"/>
                </a:solidFill>
              </a:rPr>
              <a:t> (80%), </a:t>
            </a:r>
            <a:r>
              <a:rPr lang="ru-RU" sz="2200" b="1" dirty="0">
                <a:solidFill>
                  <a:schemeClr val="bg1"/>
                </a:solidFill>
              </a:rPr>
              <a:t>«Продукция химической промышленности»</a:t>
            </a:r>
            <a:r>
              <a:rPr lang="ru-RU" sz="2200" dirty="0">
                <a:solidFill>
                  <a:schemeClr val="bg1"/>
                </a:solidFill>
              </a:rPr>
              <a:t> (9</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Малайзии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$1.49 млрд</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«Машины, оборудование и аппаратура»</a:t>
            </a:r>
            <a:r>
              <a:rPr lang="ru-RU" sz="2200" dirty="0">
                <a:solidFill>
                  <a:schemeClr val="bg1"/>
                </a:solidFill>
              </a:rPr>
              <a:t> (56%), </a:t>
            </a:r>
            <a:r>
              <a:rPr lang="ru-RU" sz="2200" b="1" dirty="0">
                <a:solidFill>
                  <a:schemeClr val="bg1"/>
                </a:solidFill>
              </a:rPr>
              <a:t>«Пластмассы, каучук и резина»</a:t>
            </a:r>
            <a:r>
              <a:rPr lang="ru-RU" sz="2200" dirty="0">
                <a:solidFill>
                  <a:schemeClr val="bg1"/>
                </a:solidFill>
              </a:rPr>
              <a:t> (11</a:t>
            </a:r>
            <a:r>
              <a:rPr lang="ru-RU" sz="2200" dirty="0" smtClean="0">
                <a:solidFill>
                  <a:schemeClr val="bg1"/>
                </a:solidFill>
              </a:rPr>
              <a:t>%).</a:t>
            </a:r>
          </a:p>
        </p:txBody>
      </p:sp>
      <p:sp>
        <p:nvSpPr>
          <p:cNvPr id="4" name="TextBox 3"/>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82</a:t>
            </a:fld>
            <a:endParaRPr lang="ru-RU"/>
          </a:p>
        </p:txBody>
      </p:sp>
    </p:spTree>
    <p:extLst>
      <p:ext uri="{BB962C8B-B14F-4D97-AF65-F5344CB8AC3E}">
        <p14:creationId xmlns:p14="http://schemas.microsoft.com/office/powerpoint/2010/main" val="2457887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548FBB"/>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184" y="301219"/>
            <a:ext cx="980444" cy="1263095"/>
          </a:xfrm>
        </p:spPr>
      </p:pic>
      <p:sp>
        <p:nvSpPr>
          <p:cNvPr id="5" name="TextBox 4"/>
          <p:cNvSpPr txBox="1"/>
          <p:nvPr/>
        </p:nvSpPr>
        <p:spPr>
          <a:xfrm>
            <a:off x="329184" y="1911786"/>
            <a:ext cx="9043415" cy="3477875"/>
          </a:xfrm>
          <a:prstGeom prst="rect">
            <a:avLst/>
          </a:prstGeom>
          <a:noFill/>
        </p:spPr>
        <p:txBody>
          <a:bodyPr wrap="square" rtlCol="0">
            <a:spAutoFit/>
          </a:bodyPr>
          <a:lstStyle/>
          <a:p>
            <a:r>
              <a:rPr lang="ru-RU" sz="2200" dirty="0">
                <a:solidFill>
                  <a:schemeClr val="bg1"/>
                </a:solidFill>
              </a:rPr>
              <a:t>Дипломатические отношения с Россией были установлены </a:t>
            </a:r>
            <a:endParaRPr lang="ru-RU" sz="2200" dirty="0" smtClean="0">
              <a:solidFill>
                <a:schemeClr val="bg1"/>
              </a:solidFill>
            </a:endParaRPr>
          </a:p>
          <a:p>
            <a:r>
              <a:rPr lang="ru-RU" sz="2200" dirty="0" smtClean="0">
                <a:solidFill>
                  <a:schemeClr val="bg1"/>
                </a:solidFill>
              </a:rPr>
              <a:t>2 </a:t>
            </a:r>
            <a:r>
              <a:rPr lang="ru-RU" sz="2200" dirty="0">
                <a:solidFill>
                  <a:schemeClr val="bg1"/>
                </a:solidFill>
              </a:rPr>
              <a:t>июня 1976 года</a:t>
            </a:r>
            <a:r>
              <a:rPr lang="ru-RU" sz="2200" dirty="0" smtClean="0">
                <a:solidFill>
                  <a:schemeClr val="bg1"/>
                </a:solidFill>
              </a:rPr>
              <a:t>.</a:t>
            </a:r>
          </a:p>
          <a:p>
            <a:endParaRPr lang="ru-RU" sz="2200" dirty="0">
              <a:solidFill>
                <a:schemeClr val="bg1"/>
              </a:solidFill>
            </a:endParaRPr>
          </a:p>
          <a:p>
            <a:r>
              <a:rPr lang="ru-RU" sz="2200" dirty="0">
                <a:solidFill>
                  <a:schemeClr val="bg1"/>
                </a:solidFill>
              </a:rPr>
              <a:t>Экспорт из России в Филиппины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$698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«Минеральные продукты»</a:t>
            </a:r>
            <a:r>
              <a:rPr lang="ru-RU" sz="2200" dirty="0">
                <a:solidFill>
                  <a:schemeClr val="bg1"/>
                </a:solidFill>
              </a:rPr>
              <a:t> (44%), </a:t>
            </a:r>
            <a:r>
              <a:rPr lang="ru-RU" sz="2200" b="1" dirty="0">
                <a:solidFill>
                  <a:schemeClr val="bg1"/>
                </a:solidFill>
              </a:rPr>
              <a:t>«Металлы и изделия из них»</a:t>
            </a:r>
            <a:r>
              <a:rPr lang="ru-RU" sz="2200" dirty="0">
                <a:solidFill>
                  <a:schemeClr val="bg1"/>
                </a:solidFill>
              </a:rPr>
              <a:t> (24</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Филиппин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$378 млн</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«Машины, оборудование и аппаратура»</a:t>
            </a:r>
            <a:r>
              <a:rPr lang="ru-RU" sz="2200" dirty="0">
                <a:solidFill>
                  <a:schemeClr val="bg1"/>
                </a:solidFill>
              </a:rPr>
              <a:t> (80%), </a:t>
            </a:r>
            <a:r>
              <a:rPr lang="ru-RU" sz="2200" b="1" dirty="0">
                <a:solidFill>
                  <a:schemeClr val="bg1"/>
                </a:solidFill>
              </a:rPr>
              <a:t>«Продукты растительного происхождения»</a:t>
            </a:r>
            <a:r>
              <a:rPr lang="ru-RU" sz="2200" dirty="0">
                <a:solidFill>
                  <a:schemeClr val="bg1"/>
                </a:solidFill>
              </a:rPr>
              <a:t> (8%).</a:t>
            </a: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83</a:t>
            </a:fld>
            <a:endParaRPr lang="ru-RU"/>
          </a:p>
        </p:txBody>
      </p:sp>
    </p:spTree>
    <p:extLst>
      <p:ext uri="{BB962C8B-B14F-4D97-AF65-F5344CB8AC3E}">
        <p14:creationId xmlns:p14="http://schemas.microsoft.com/office/powerpoint/2010/main" val="398487319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08EBE"/>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 y="278891"/>
            <a:ext cx="1130216" cy="1395571"/>
          </a:xfrm>
        </p:spPr>
      </p:pic>
      <p:sp>
        <p:nvSpPr>
          <p:cNvPr id="5" name="TextBox 4"/>
          <p:cNvSpPr txBox="1"/>
          <p:nvPr/>
        </p:nvSpPr>
        <p:spPr>
          <a:xfrm>
            <a:off x="365760" y="1926275"/>
            <a:ext cx="9025128" cy="3816429"/>
          </a:xfrm>
          <a:prstGeom prst="rect">
            <a:avLst/>
          </a:prstGeom>
          <a:noFill/>
        </p:spPr>
        <p:txBody>
          <a:bodyPr wrap="square" rtlCol="0">
            <a:spAutoFit/>
          </a:bodyPr>
          <a:lstStyle/>
          <a:p>
            <a:r>
              <a:rPr lang="ru-RU" sz="2200" dirty="0">
                <a:solidFill>
                  <a:schemeClr val="bg1"/>
                </a:solidFill>
              </a:rPr>
              <a:t>Дипломатические отношения с Россией были </a:t>
            </a:r>
            <a:r>
              <a:rPr lang="ru-RU" sz="2200" dirty="0" smtClean="0">
                <a:solidFill>
                  <a:schemeClr val="bg1"/>
                </a:solidFill>
              </a:rPr>
              <a:t>установлены</a:t>
            </a:r>
          </a:p>
          <a:p>
            <a:r>
              <a:rPr lang="ru-RU" sz="2200" dirty="0" smtClean="0">
                <a:solidFill>
                  <a:schemeClr val="bg1"/>
                </a:solidFill>
              </a:rPr>
              <a:t>3 </a:t>
            </a:r>
            <a:r>
              <a:rPr lang="ru-RU" sz="2200" dirty="0">
                <a:solidFill>
                  <a:schemeClr val="bg1"/>
                </a:solidFill>
              </a:rPr>
              <a:t>февраля 1950 года</a:t>
            </a:r>
            <a:r>
              <a:rPr lang="ru-RU" sz="2200" dirty="0" smtClean="0">
                <a:solidFill>
                  <a:schemeClr val="bg1"/>
                </a:solidFill>
              </a:rPr>
              <a:t>.</a:t>
            </a:r>
          </a:p>
          <a:p>
            <a:endParaRPr lang="ru-RU" sz="2200" dirty="0" smtClean="0">
              <a:solidFill>
                <a:schemeClr val="bg1"/>
              </a:solidFill>
            </a:endParaRPr>
          </a:p>
          <a:p>
            <a:r>
              <a:rPr lang="ru-RU" sz="2200" dirty="0">
                <a:solidFill>
                  <a:schemeClr val="bg1"/>
                </a:solidFill>
              </a:rPr>
              <a:t>Экспорт из России в Индонезию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$710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«Продукты растительного происхождения»</a:t>
            </a:r>
            <a:r>
              <a:rPr lang="ru-RU" sz="2200" dirty="0">
                <a:solidFill>
                  <a:schemeClr val="bg1"/>
                </a:solidFill>
              </a:rPr>
              <a:t> (30%), </a:t>
            </a:r>
            <a:r>
              <a:rPr lang="ru-RU" sz="2200" b="1" dirty="0">
                <a:solidFill>
                  <a:schemeClr val="bg1"/>
                </a:solidFill>
              </a:rPr>
              <a:t>«Продукция химической промышленности»</a:t>
            </a:r>
            <a:r>
              <a:rPr lang="ru-RU" sz="2200" dirty="0">
                <a:solidFill>
                  <a:schemeClr val="bg1"/>
                </a:solidFill>
              </a:rPr>
              <a:t> (23</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Индонезии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$1.55 млрд</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«Жиры и масла»</a:t>
            </a:r>
            <a:r>
              <a:rPr lang="ru-RU" sz="2200" dirty="0">
                <a:solidFill>
                  <a:schemeClr val="bg1"/>
                </a:solidFill>
              </a:rPr>
              <a:t> (42%), </a:t>
            </a:r>
            <a:r>
              <a:rPr lang="ru-RU" sz="2200" b="1" dirty="0">
                <a:solidFill>
                  <a:schemeClr val="bg1"/>
                </a:solidFill>
              </a:rPr>
              <a:t>«Машины, оборудование и аппаратура»</a:t>
            </a:r>
            <a:r>
              <a:rPr lang="ru-RU" sz="2200" dirty="0">
                <a:solidFill>
                  <a:schemeClr val="bg1"/>
                </a:solidFill>
              </a:rPr>
              <a:t> (12%).</a:t>
            </a: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84</a:t>
            </a:fld>
            <a:endParaRPr lang="ru-RU"/>
          </a:p>
        </p:txBody>
      </p:sp>
    </p:spTree>
    <p:extLst>
      <p:ext uri="{BB962C8B-B14F-4D97-AF65-F5344CB8AC3E}">
        <p14:creationId xmlns:p14="http://schemas.microsoft.com/office/powerpoint/2010/main" val="8422625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582" y="297728"/>
            <a:ext cx="1073676" cy="1325756"/>
          </a:xfrm>
        </p:spPr>
      </p:pic>
      <p:sp>
        <p:nvSpPr>
          <p:cNvPr id="5" name="TextBox 4"/>
          <p:cNvSpPr txBox="1"/>
          <p:nvPr/>
        </p:nvSpPr>
        <p:spPr>
          <a:xfrm>
            <a:off x="484582" y="1902800"/>
            <a:ext cx="8577122" cy="3477875"/>
          </a:xfrm>
          <a:prstGeom prst="rect">
            <a:avLst/>
          </a:prstGeom>
          <a:noFill/>
        </p:spPr>
        <p:txBody>
          <a:bodyPr wrap="square" rtlCol="0">
            <a:spAutoFit/>
          </a:bodyPr>
          <a:lstStyle/>
          <a:p>
            <a:r>
              <a:rPr lang="ru-RU" sz="2200" dirty="0">
                <a:solidFill>
                  <a:schemeClr val="bg1"/>
                </a:solidFill>
              </a:rPr>
              <a:t>Дипломатические отношения России и Камбоджи были установлены 13 мая 1956 года. </a:t>
            </a:r>
          </a:p>
          <a:p>
            <a:endParaRPr lang="ru-RU" sz="2200" dirty="0" smtClean="0">
              <a:solidFill>
                <a:schemeClr val="bg1"/>
              </a:solidFill>
            </a:endParaRPr>
          </a:p>
          <a:p>
            <a:r>
              <a:rPr lang="ru-RU" sz="2200" dirty="0">
                <a:solidFill>
                  <a:schemeClr val="bg1"/>
                </a:solidFill>
              </a:rPr>
              <a:t>Экспорт из России в Камбоджу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$10.4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«Транспорт»</a:t>
            </a:r>
            <a:r>
              <a:rPr lang="ru-RU" sz="2200" dirty="0">
                <a:solidFill>
                  <a:schemeClr val="bg1"/>
                </a:solidFill>
              </a:rPr>
              <a:t> (36%), </a:t>
            </a:r>
            <a:r>
              <a:rPr lang="ru-RU" sz="2200" b="1" dirty="0">
                <a:solidFill>
                  <a:schemeClr val="bg1"/>
                </a:solidFill>
              </a:rPr>
              <a:t>«Машины, оборудование и аппаратура»</a:t>
            </a:r>
            <a:r>
              <a:rPr lang="ru-RU" sz="2200" dirty="0">
                <a:solidFill>
                  <a:schemeClr val="bg1"/>
                </a:solidFill>
              </a:rPr>
              <a:t> (22</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Камбоджи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$176 млн</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«Текстиль»</a:t>
            </a:r>
            <a:r>
              <a:rPr lang="ru-RU" sz="2200" dirty="0">
                <a:solidFill>
                  <a:schemeClr val="bg1"/>
                </a:solidFill>
              </a:rPr>
              <a:t> (75%), </a:t>
            </a:r>
            <a:r>
              <a:rPr lang="ru-RU" sz="2200" b="1" dirty="0">
                <a:solidFill>
                  <a:schemeClr val="bg1"/>
                </a:solidFill>
              </a:rPr>
              <a:t>«Обувь, головные уборы, зонты и др.»</a:t>
            </a:r>
            <a:r>
              <a:rPr lang="ru-RU" sz="2200" dirty="0">
                <a:solidFill>
                  <a:schemeClr val="bg1"/>
                </a:solidFill>
              </a:rPr>
              <a:t> (20%).</a:t>
            </a:r>
            <a:endParaRPr lang="ru-RU" sz="2200" dirty="0" smtClean="0">
              <a:solidFill>
                <a:schemeClr val="bg1"/>
              </a:solidFill>
            </a:endParaRP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85</a:t>
            </a:fld>
            <a:endParaRPr lang="ru-RU"/>
          </a:p>
        </p:txBody>
      </p:sp>
    </p:spTree>
    <p:extLst>
      <p:ext uri="{BB962C8B-B14F-4D97-AF65-F5344CB8AC3E}">
        <p14:creationId xmlns:p14="http://schemas.microsoft.com/office/powerpoint/2010/main" val="38052302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508EBE"/>
        </a:solidFill>
        <a:effectLst/>
      </p:bgPr>
    </p:bg>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115" y="156560"/>
            <a:ext cx="1144797" cy="1474829"/>
          </a:xfrm>
        </p:spPr>
      </p:pic>
      <p:sp>
        <p:nvSpPr>
          <p:cNvPr id="7" name="TextBox 6"/>
          <p:cNvSpPr txBox="1"/>
          <p:nvPr/>
        </p:nvSpPr>
        <p:spPr>
          <a:xfrm>
            <a:off x="474115" y="1761163"/>
            <a:ext cx="8151962" cy="4154984"/>
          </a:xfrm>
          <a:prstGeom prst="rect">
            <a:avLst/>
          </a:prstGeom>
          <a:noFill/>
        </p:spPr>
        <p:txBody>
          <a:bodyPr wrap="square" rtlCol="0">
            <a:spAutoFit/>
          </a:bodyPr>
          <a:lstStyle/>
          <a:p>
            <a:r>
              <a:rPr lang="ru-RU" sz="2200" dirty="0">
                <a:solidFill>
                  <a:schemeClr val="bg1"/>
                </a:solidFill>
              </a:rPr>
              <a:t>Дипломатические отношения между Россией и Лаосом установлены 7 октября 1960 года. 31 декабря 1991 года Лаос заявил о признании Российской Федерации в качестве государства — продолжателя СССР</a:t>
            </a:r>
            <a:r>
              <a:rPr lang="ru-RU" sz="2200" dirty="0" smtClean="0">
                <a:solidFill>
                  <a:schemeClr val="bg1"/>
                </a:solidFill>
              </a:rPr>
              <a:t>.</a:t>
            </a:r>
          </a:p>
          <a:p>
            <a:endParaRPr lang="ru-RU" sz="2200" dirty="0" smtClean="0">
              <a:solidFill>
                <a:schemeClr val="bg1"/>
              </a:solidFill>
            </a:endParaRPr>
          </a:p>
          <a:p>
            <a:r>
              <a:rPr lang="ru-RU" sz="2200" dirty="0">
                <a:solidFill>
                  <a:schemeClr val="bg1"/>
                </a:solidFill>
              </a:rPr>
              <a:t>Экспорт из России в Лаос за </a:t>
            </a:r>
            <a:r>
              <a:rPr lang="ru-RU" sz="2200" dirty="0" smtClean="0">
                <a:solidFill>
                  <a:schemeClr val="bg1"/>
                </a:solidFill>
              </a:rPr>
              <a:t>2018 г. составил </a:t>
            </a:r>
            <a:r>
              <a:rPr lang="ru-RU" sz="2200" b="1" dirty="0">
                <a:solidFill>
                  <a:schemeClr val="bg1"/>
                </a:solidFill>
              </a:rPr>
              <a:t>$10.3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«Книги, бумага, картон»</a:t>
            </a:r>
            <a:r>
              <a:rPr lang="ru-RU" sz="2200" dirty="0">
                <a:solidFill>
                  <a:schemeClr val="bg1"/>
                </a:solidFill>
              </a:rPr>
              <a:t> (44%), </a:t>
            </a:r>
            <a:r>
              <a:rPr lang="ru-RU" sz="2200" b="1" dirty="0">
                <a:solidFill>
                  <a:schemeClr val="bg1"/>
                </a:solidFill>
              </a:rPr>
              <a:t>«Машины, оборудование и аппаратура»</a:t>
            </a:r>
            <a:r>
              <a:rPr lang="ru-RU" sz="2200" dirty="0">
                <a:solidFill>
                  <a:schemeClr val="bg1"/>
                </a:solidFill>
              </a:rPr>
              <a:t> (24</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Лаоса за </a:t>
            </a:r>
            <a:r>
              <a:rPr lang="ru-RU" sz="2200" dirty="0" smtClean="0">
                <a:solidFill>
                  <a:schemeClr val="bg1"/>
                </a:solidFill>
              </a:rPr>
              <a:t>2018 г. составил </a:t>
            </a:r>
            <a:r>
              <a:rPr lang="ru-RU" sz="2200" b="1" dirty="0">
                <a:solidFill>
                  <a:schemeClr val="bg1"/>
                </a:solidFill>
              </a:rPr>
              <a:t>$12.8 млн</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«Машины, оборудование и аппаратура»</a:t>
            </a:r>
            <a:r>
              <a:rPr lang="ru-RU" sz="2200" dirty="0">
                <a:solidFill>
                  <a:schemeClr val="bg1"/>
                </a:solidFill>
              </a:rPr>
              <a:t> (77%), </a:t>
            </a:r>
            <a:r>
              <a:rPr lang="ru-RU" sz="2200" b="1" dirty="0">
                <a:solidFill>
                  <a:schemeClr val="bg1"/>
                </a:solidFill>
              </a:rPr>
              <a:t>«Текстиль»</a:t>
            </a:r>
            <a:r>
              <a:rPr lang="ru-RU" sz="2200" dirty="0">
                <a:solidFill>
                  <a:schemeClr val="bg1"/>
                </a:solidFill>
              </a:rPr>
              <a:t> (15%).</a:t>
            </a:r>
          </a:p>
        </p:txBody>
      </p:sp>
      <p:sp>
        <p:nvSpPr>
          <p:cNvPr id="4" name="TextBox 3"/>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86</a:t>
            </a:fld>
            <a:endParaRPr lang="ru-RU"/>
          </a:p>
        </p:txBody>
      </p:sp>
    </p:spTree>
    <p:extLst>
      <p:ext uri="{BB962C8B-B14F-4D97-AF65-F5344CB8AC3E}">
        <p14:creationId xmlns:p14="http://schemas.microsoft.com/office/powerpoint/2010/main" val="2337760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395" y="277499"/>
            <a:ext cx="989522" cy="1274790"/>
          </a:xfrm>
        </p:spPr>
      </p:pic>
      <p:sp>
        <p:nvSpPr>
          <p:cNvPr id="5" name="TextBox 4"/>
          <p:cNvSpPr txBox="1"/>
          <p:nvPr/>
        </p:nvSpPr>
        <p:spPr>
          <a:xfrm>
            <a:off x="528395" y="1908885"/>
            <a:ext cx="8515021" cy="3816429"/>
          </a:xfrm>
          <a:prstGeom prst="rect">
            <a:avLst/>
          </a:prstGeom>
          <a:noFill/>
        </p:spPr>
        <p:txBody>
          <a:bodyPr wrap="square" rtlCol="0">
            <a:spAutoFit/>
          </a:bodyPr>
          <a:lstStyle/>
          <a:p>
            <a:r>
              <a:rPr lang="ru-RU" sz="2200" dirty="0">
                <a:solidFill>
                  <a:schemeClr val="bg1"/>
                </a:solidFill>
              </a:rPr>
              <a:t>Дипломатические отношения между Россией (СССР) и Бирмой (прежнее название Мьянмы) были установлены 18 февраля 1948 года</a:t>
            </a:r>
            <a:r>
              <a:rPr lang="ru-RU" sz="2200" dirty="0" smtClean="0">
                <a:solidFill>
                  <a:schemeClr val="bg1"/>
                </a:solidFill>
              </a:rPr>
              <a:t>.</a:t>
            </a:r>
          </a:p>
          <a:p>
            <a:endParaRPr lang="ru-RU" sz="2200" dirty="0" smtClean="0">
              <a:solidFill>
                <a:schemeClr val="bg1"/>
              </a:solidFill>
            </a:endParaRPr>
          </a:p>
          <a:p>
            <a:r>
              <a:rPr lang="ru-RU" sz="2200" dirty="0">
                <a:solidFill>
                  <a:schemeClr val="bg1"/>
                </a:solidFill>
              </a:rPr>
              <a:t>Экспорт из России в Мьянму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$211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smtClean="0">
                <a:solidFill>
                  <a:schemeClr val="bg1"/>
                </a:solidFill>
              </a:rPr>
              <a:t>«</a:t>
            </a:r>
            <a:r>
              <a:rPr lang="ru-RU" sz="2200" b="1" dirty="0">
                <a:solidFill>
                  <a:schemeClr val="bg1"/>
                </a:solidFill>
              </a:rPr>
              <a:t>Машины, оборудование и аппаратура»</a:t>
            </a:r>
            <a:r>
              <a:rPr lang="ru-RU" sz="2200" dirty="0">
                <a:solidFill>
                  <a:schemeClr val="bg1"/>
                </a:solidFill>
              </a:rPr>
              <a:t> (12</a:t>
            </a:r>
            <a:r>
              <a:rPr lang="ru-RU" sz="2200" dirty="0" smtClean="0">
                <a:solidFill>
                  <a:schemeClr val="bg1"/>
                </a:solidFill>
              </a:rPr>
              <a:t>%), </a:t>
            </a:r>
            <a:r>
              <a:rPr lang="ru-RU" sz="2200" b="1" dirty="0">
                <a:solidFill>
                  <a:schemeClr val="bg1"/>
                </a:solidFill>
              </a:rPr>
              <a:t>«Инструменты и аппараты, часы</a:t>
            </a:r>
            <a:r>
              <a:rPr lang="ru-RU" sz="2200" b="1" dirty="0" smtClean="0">
                <a:solidFill>
                  <a:schemeClr val="bg1"/>
                </a:solidFill>
              </a:rPr>
              <a:t>» </a:t>
            </a:r>
            <a:r>
              <a:rPr lang="ru-RU" sz="2200" dirty="0" smtClean="0">
                <a:solidFill>
                  <a:schemeClr val="bg1"/>
                </a:solidFill>
              </a:rPr>
              <a:t>(8%).</a:t>
            </a:r>
          </a:p>
          <a:p>
            <a:endParaRPr lang="ru-RU" sz="2200" dirty="0">
              <a:solidFill>
                <a:schemeClr val="bg1"/>
              </a:solidFill>
            </a:endParaRPr>
          </a:p>
          <a:p>
            <a:r>
              <a:rPr lang="ru-RU" sz="2200" dirty="0">
                <a:solidFill>
                  <a:schemeClr val="bg1"/>
                </a:solidFill>
              </a:rPr>
              <a:t>Импорт в Россию из Мьянмы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$65.5 млн</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«Текстиль»</a:t>
            </a:r>
            <a:r>
              <a:rPr lang="ru-RU" sz="2200" dirty="0">
                <a:solidFill>
                  <a:schemeClr val="bg1"/>
                </a:solidFill>
              </a:rPr>
              <a:t> (71%), </a:t>
            </a:r>
            <a:r>
              <a:rPr lang="ru-RU" sz="2200" b="1" dirty="0">
                <a:solidFill>
                  <a:schemeClr val="bg1"/>
                </a:solidFill>
              </a:rPr>
              <a:t>«Обувь, головные уборы, зонты и др.»</a:t>
            </a:r>
            <a:r>
              <a:rPr lang="ru-RU" sz="2200" dirty="0">
                <a:solidFill>
                  <a:schemeClr val="bg1"/>
                </a:solidFill>
              </a:rPr>
              <a:t> (15%).</a:t>
            </a: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87</a:t>
            </a:fld>
            <a:endParaRPr lang="ru-RU"/>
          </a:p>
        </p:txBody>
      </p:sp>
    </p:spTree>
    <p:extLst>
      <p:ext uri="{BB962C8B-B14F-4D97-AF65-F5344CB8AC3E}">
        <p14:creationId xmlns:p14="http://schemas.microsoft.com/office/powerpoint/2010/main" val="10865344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549" y="374510"/>
            <a:ext cx="1041280" cy="1341469"/>
          </a:xfrm>
        </p:spPr>
      </p:pic>
      <p:sp>
        <p:nvSpPr>
          <p:cNvPr id="5" name="TextBox 4"/>
          <p:cNvSpPr txBox="1"/>
          <p:nvPr/>
        </p:nvSpPr>
        <p:spPr>
          <a:xfrm>
            <a:off x="389549" y="2137659"/>
            <a:ext cx="8361259" cy="3139321"/>
          </a:xfrm>
          <a:prstGeom prst="rect">
            <a:avLst/>
          </a:prstGeom>
          <a:noFill/>
        </p:spPr>
        <p:txBody>
          <a:bodyPr wrap="square" rtlCol="0">
            <a:spAutoFit/>
          </a:bodyPr>
          <a:lstStyle/>
          <a:p>
            <a:r>
              <a:rPr lang="ru-RU" sz="2200" dirty="0">
                <a:solidFill>
                  <a:schemeClr val="bg1"/>
                </a:solidFill>
              </a:rPr>
              <a:t>Дипотношения с Россией были установлены 1 июня 1968 года.</a:t>
            </a:r>
          </a:p>
          <a:p>
            <a:endParaRPr lang="ru-RU" sz="2200" dirty="0" smtClean="0">
              <a:solidFill>
                <a:schemeClr val="bg1"/>
              </a:solidFill>
            </a:endParaRPr>
          </a:p>
          <a:p>
            <a:r>
              <a:rPr lang="ru-RU" sz="2200" dirty="0">
                <a:solidFill>
                  <a:schemeClr val="bg1"/>
                </a:solidFill>
              </a:rPr>
              <a:t>Экспорт из России в Сингапур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$2.68 млрд</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«Минеральные продукты»</a:t>
            </a:r>
            <a:r>
              <a:rPr lang="ru-RU" sz="2200" dirty="0">
                <a:solidFill>
                  <a:schemeClr val="bg1"/>
                </a:solidFill>
              </a:rPr>
              <a:t> (95%), </a:t>
            </a:r>
            <a:r>
              <a:rPr lang="ru-RU" sz="2200" b="1" dirty="0">
                <a:solidFill>
                  <a:schemeClr val="bg1"/>
                </a:solidFill>
              </a:rPr>
              <a:t>«Машины, оборудование и аппаратура»</a:t>
            </a:r>
            <a:r>
              <a:rPr lang="ru-RU" sz="2200" dirty="0">
                <a:solidFill>
                  <a:schemeClr val="bg1"/>
                </a:solidFill>
              </a:rPr>
              <a:t> (1</a:t>
            </a:r>
            <a:r>
              <a:rPr lang="ru-RU" sz="2200" dirty="0" smtClean="0">
                <a:solidFill>
                  <a:schemeClr val="bg1"/>
                </a:solidFill>
              </a:rPr>
              <a:t>%).</a:t>
            </a:r>
          </a:p>
          <a:p>
            <a:endParaRPr lang="ru-RU" sz="2200" dirty="0" smtClean="0">
              <a:solidFill>
                <a:schemeClr val="bg1"/>
              </a:solidFill>
            </a:endParaRPr>
          </a:p>
          <a:p>
            <a:r>
              <a:rPr lang="ru-RU" sz="2200" dirty="0">
                <a:solidFill>
                  <a:schemeClr val="bg1"/>
                </a:solidFill>
              </a:rPr>
              <a:t>Импорт в Россию из Сингапура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$772 млн</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«Транспорт»</a:t>
            </a:r>
            <a:r>
              <a:rPr lang="ru-RU" sz="2200" dirty="0">
                <a:solidFill>
                  <a:schemeClr val="bg1"/>
                </a:solidFill>
              </a:rPr>
              <a:t> (36%), </a:t>
            </a:r>
            <a:r>
              <a:rPr lang="ru-RU" sz="2200" b="1" dirty="0">
                <a:solidFill>
                  <a:schemeClr val="bg1"/>
                </a:solidFill>
              </a:rPr>
              <a:t>«Машины, оборудование и аппаратура»</a:t>
            </a:r>
            <a:r>
              <a:rPr lang="ru-RU" sz="2200" dirty="0">
                <a:solidFill>
                  <a:schemeClr val="bg1"/>
                </a:solidFill>
              </a:rPr>
              <a:t> (30%).</a:t>
            </a: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88</a:t>
            </a:fld>
            <a:endParaRPr lang="ru-RU"/>
          </a:p>
        </p:txBody>
      </p:sp>
    </p:spTree>
    <p:extLst>
      <p:ext uri="{BB962C8B-B14F-4D97-AF65-F5344CB8AC3E}">
        <p14:creationId xmlns:p14="http://schemas.microsoft.com/office/powerpoint/2010/main" val="23032300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508EBF"/>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406" y="410103"/>
            <a:ext cx="1047405" cy="1349360"/>
          </a:xfrm>
        </p:spPr>
      </p:pic>
      <p:sp>
        <p:nvSpPr>
          <p:cNvPr id="5" name="TextBox 4"/>
          <p:cNvSpPr txBox="1"/>
          <p:nvPr/>
        </p:nvSpPr>
        <p:spPr>
          <a:xfrm>
            <a:off x="470406" y="1869191"/>
            <a:ext cx="8673594" cy="3816429"/>
          </a:xfrm>
          <a:prstGeom prst="rect">
            <a:avLst/>
          </a:prstGeom>
          <a:noFill/>
        </p:spPr>
        <p:txBody>
          <a:bodyPr wrap="square" rtlCol="0">
            <a:spAutoFit/>
          </a:bodyPr>
          <a:lstStyle/>
          <a:p>
            <a:r>
              <a:rPr lang="ru-RU" sz="2200" dirty="0">
                <a:solidFill>
                  <a:schemeClr val="bg1"/>
                </a:solidFill>
              </a:rPr>
              <a:t>Договорённость об установлении дипломатических отношений России с Таиландом была достигнута в ходе визита Короля </a:t>
            </a:r>
            <a:r>
              <a:rPr lang="ru-RU" sz="2200" dirty="0" err="1">
                <a:solidFill>
                  <a:schemeClr val="bg1"/>
                </a:solidFill>
              </a:rPr>
              <a:t>Чулалонгкорна</a:t>
            </a:r>
            <a:r>
              <a:rPr lang="ru-RU" sz="2200" dirty="0">
                <a:solidFill>
                  <a:schemeClr val="bg1"/>
                </a:solidFill>
              </a:rPr>
              <a:t> (Рамы V) в Санкт-Петербург в июле 1897 года</a:t>
            </a:r>
            <a:r>
              <a:rPr lang="ru-RU" sz="2200" dirty="0" smtClean="0">
                <a:solidFill>
                  <a:schemeClr val="bg1"/>
                </a:solidFill>
              </a:rPr>
              <a:t>.</a:t>
            </a:r>
          </a:p>
          <a:p>
            <a:endParaRPr lang="ru-RU" sz="2200" dirty="0" smtClean="0">
              <a:solidFill>
                <a:schemeClr val="bg1"/>
              </a:solidFill>
            </a:endParaRPr>
          </a:p>
          <a:p>
            <a:r>
              <a:rPr lang="ru-RU" sz="2200" dirty="0">
                <a:solidFill>
                  <a:schemeClr val="bg1"/>
                </a:solidFill>
              </a:rPr>
              <a:t>Экспорт из России в Таиланд за </a:t>
            </a:r>
            <a:r>
              <a:rPr lang="ru-RU" sz="2200" dirty="0" smtClean="0">
                <a:solidFill>
                  <a:schemeClr val="bg1"/>
                </a:solidFill>
              </a:rPr>
              <a:t>2018 г. составил </a:t>
            </a:r>
            <a:r>
              <a:rPr lang="ru-RU" sz="2200" b="1" dirty="0">
                <a:solidFill>
                  <a:schemeClr val="bg1"/>
                </a:solidFill>
              </a:rPr>
              <a:t>$643 млн</a:t>
            </a:r>
            <a:r>
              <a:rPr lang="ru-RU" sz="2200" dirty="0">
                <a:solidFill>
                  <a:schemeClr val="bg1"/>
                </a:solidFill>
              </a:rPr>
              <a:t>.</a:t>
            </a:r>
            <a:br>
              <a:rPr lang="ru-RU" sz="2200" dirty="0">
                <a:solidFill>
                  <a:schemeClr val="bg1"/>
                </a:solidFill>
              </a:rPr>
            </a:br>
            <a:r>
              <a:rPr lang="ru-RU" sz="2200" dirty="0">
                <a:solidFill>
                  <a:schemeClr val="bg1"/>
                </a:solidFill>
              </a:rPr>
              <a:t>В основном экспортировались </a:t>
            </a:r>
            <a:r>
              <a:rPr lang="ru-RU" sz="2200" b="1" dirty="0">
                <a:solidFill>
                  <a:schemeClr val="bg1"/>
                </a:solidFill>
              </a:rPr>
              <a:t>«Минеральные продукты»</a:t>
            </a:r>
            <a:r>
              <a:rPr lang="ru-RU" sz="2200" dirty="0">
                <a:solidFill>
                  <a:schemeClr val="bg1"/>
                </a:solidFill>
              </a:rPr>
              <a:t> (40%), </a:t>
            </a:r>
            <a:r>
              <a:rPr lang="ru-RU" sz="2200" b="1" dirty="0">
                <a:solidFill>
                  <a:schemeClr val="bg1"/>
                </a:solidFill>
              </a:rPr>
              <a:t>«Металлы и изделия из них»</a:t>
            </a:r>
            <a:r>
              <a:rPr lang="ru-RU" sz="2200" dirty="0">
                <a:solidFill>
                  <a:schemeClr val="bg1"/>
                </a:solidFill>
              </a:rPr>
              <a:t> (20</a:t>
            </a:r>
            <a:r>
              <a:rPr lang="ru-RU" sz="2200" dirty="0" smtClean="0">
                <a:solidFill>
                  <a:schemeClr val="bg1"/>
                </a:solidFill>
              </a:rPr>
              <a:t>%).</a:t>
            </a:r>
          </a:p>
          <a:p>
            <a:endParaRPr lang="ru-RU" sz="2200" dirty="0">
              <a:solidFill>
                <a:schemeClr val="bg1"/>
              </a:solidFill>
            </a:endParaRPr>
          </a:p>
          <a:p>
            <a:r>
              <a:rPr lang="ru-RU" sz="2200" dirty="0">
                <a:solidFill>
                  <a:schemeClr val="bg1"/>
                </a:solidFill>
              </a:rPr>
              <a:t>Импорт в Россию из Таиланда за </a:t>
            </a:r>
            <a:r>
              <a:rPr lang="ru-RU" sz="2200" dirty="0" smtClean="0">
                <a:solidFill>
                  <a:schemeClr val="bg1"/>
                </a:solidFill>
              </a:rPr>
              <a:t>2018 г. </a:t>
            </a:r>
            <a:r>
              <a:rPr lang="ru-RU" sz="2200" dirty="0">
                <a:solidFill>
                  <a:schemeClr val="bg1"/>
                </a:solidFill>
              </a:rPr>
              <a:t>составил </a:t>
            </a:r>
            <a:r>
              <a:rPr lang="ru-RU" sz="2200" b="1" dirty="0">
                <a:solidFill>
                  <a:schemeClr val="bg1"/>
                </a:solidFill>
              </a:rPr>
              <a:t>$1.7 млрд</a:t>
            </a:r>
            <a:r>
              <a:rPr lang="ru-RU" sz="2200" dirty="0">
                <a:solidFill>
                  <a:schemeClr val="bg1"/>
                </a:solidFill>
              </a:rPr>
              <a:t>.</a:t>
            </a:r>
            <a:br>
              <a:rPr lang="ru-RU" sz="2200" dirty="0">
                <a:solidFill>
                  <a:schemeClr val="bg1"/>
                </a:solidFill>
              </a:rPr>
            </a:br>
            <a:r>
              <a:rPr lang="ru-RU" sz="2200" dirty="0">
                <a:solidFill>
                  <a:schemeClr val="bg1"/>
                </a:solidFill>
              </a:rPr>
              <a:t>В основном импортировались </a:t>
            </a:r>
            <a:r>
              <a:rPr lang="ru-RU" sz="2200" b="1" dirty="0">
                <a:solidFill>
                  <a:schemeClr val="bg1"/>
                </a:solidFill>
              </a:rPr>
              <a:t>«Машины, оборудование и аппаратура»</a:t>
            </a:r>
            <a:r>
              <a:rPr lang="ru-RU" sz="2200" dirty="0">
                <a:solidFill>
                  <a:schemeClr val="bg1"/>
                </a:solidFill>
              </a:rPr>
              <a:t> (39%), </a:t>
            </a:r>
            <a:r>
              <a:rPr lang="ru-RU" sz="2200" b="1" dirty="0">
                <a:solidFill>
                  <a:schemeClr val="bg1"/>
                </a:solidFill>
              </a:rPr>
              <a:t>«Транспорт»</a:t>
            </a:r>
            <a:r>
              <a:rPr lang="ru-RU" sz="2200" dirty="0">
                <a:solidFill>
                  <a:schemeClr val="bg1"/>
                </a:solidFill>
              </a:rPr>
              <a:t> (23%).</a:t>
            </a:r>
          </a:p>
        </p:txBody>
      </p:sp>
      <p:sp>
        <p:nvSpPr>
          <p:cNvPr id="6" name="TextBox 5"/>
          <p:cNvSpPr txBox="1"/>
          <p:nvPr/>
        </p:nvSpPr>
        <p:spPr>
          <a:xfrm>
            <a:off x="116378" y="6488668"/>
            <a:ext cx="3908955" cy="276999"/>
          </a:xfrm>
          <a:prstGeom prst="rect">
            <a:avLst/>
          </a:prstGeom>
          <a:noFill/>
        </p:spPr>
        <p:txBody>
          <a:bodyPr wrap="none" rtlCol="0">
            <a:spAutoFit/>
          </a:bodyPr>
          <a:lstStyle/>
          <a:p>
            <a:r>
              <a:rPr lang="ru-RU" sz="1200" dirty="0" smtClean="0">
                <a:solidFill>
                  <a:schemeClr val="bg1"/>
                </a:solidFill>
              </a:rPr>
              <a:t>Источник</a:t>
            </a:r>
            <a:r>
              <a:rPr lang="en-US" sz="1200" dirty="0">
                <a:solidFill>
                  <a:schemeClr val="bg1"/>
                </a:solidFill>
              </a:rPr>
              <a:t>: </a:t>
            </a:r>
            <a:r>
              <a:rPr lang="ru-RU" sz="1200" dirty="0">
                <a:solidFill>
                  <a:schemeClr val="bg1"/>
                </a:solidFill>
              </a:rPr>
              <a:t>Экспорт и импорт </a:t>
            </a:r>
            <a:r>
              <a:rPr lang="ru-RU" sz="1200" dirty="0" smtClean="0">
                <a:solidFill>
                  <a:schemeClr val="bg1"/>
                </a:solidFill>
              </a:rPr>
              <a:t>России </a:t>
            </a:r>
            <a:r>
              <a:rPr lang="en-US" sz="1200" dirty="0">
                <a:solidFill>
                  <a:schemeClr val="bg1"/>
                </a:solidFill>
              </a:rPr>
              <a:t>- https://ru-stat.com/</a:t>
            </a:r>
            <a:endParaRPr lang="ru-RU" sz="1200" dirty="0">
              <a:solidFill>
                <a:schemeClr val="bg1"/>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89</a:t>
            </a:fld>
            <a:endParaRPr lang="ru-RU"/>
          </a:p>
        </p:txBody>
      </p:sp>
    </p:spTree>
    <p:extLst>
      <p:ext uri="{BB962C8B-B14F-4D97-AF65-F5344CB8AC3E}">
        <p14:creationId xmlns:p14="http://schemas.microsoft.com/office/powerpoint/2010/main" val="1752305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Естественный_прирост_населения_Росс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832" y="1099933"/>
            <a:ext cx="8031407" cy="5259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3954" y="204292"/>
            <a:ext cx="8796191" cy="784830"/>
          </a:xfrm>
          <a:prstGeom prst="rect">
            <a:avLst/>
          </a:prstGeom>
          <a:noFill/>
        </p:spPr>
        <p:txBody>
          <a:bodyPr wrap="none" rtlCol="0">
            <a:spAutoFit/>
          </a:bodyPr>
          <a:lstStyle/>
          <a:p>
            <a:pPr algn="ctr"/>
            <a:r>
              <a:rPr lang="ru-RU" sz="1500" b="1" dirty="0"/>
              <a:t>Население России</a:t>
            </a:r>
            <a:r>
              <a:rPr lang="ru-RU" sz="1500" dirty="0"/>
              <a:t> — состав жителей, населяющих территорию России. На 1 января 2019 года, </a:t>
            </a:r>
            <a:r>
              <a:rPr lang="ru-RU" sz="1500" dirty="0" smtClean="0"/>
              <a:t>по</a:t>
            </a:r>
          </a:p>
          <a:p>
            <a:pPr algn="ctr"/>
            <a:r>
              <a:rPr lang="ru-RU" sz="1500" dirty="0" smtClean="0"/>
              <a:t>оценке </a:t>
            </a:r>
            <a:r>
              <a:rPr lang="ru-RU" sz="1500" dirty="0"/>
              <a:t>Росстата, в России было 146 780 720 постоянных жителей, страна занимает девятое </a:t>
            </a:r>
            <a:r>
              <a:rPr lang="ru-RU" sz="1500" dirty="0" smtClean="0"/>
              <a:t>место</a:t>
            </a:r>
          </a:p>
          <a:p>
            <a:pPr algn="ctr"/>
            <a:r>
              <a:rPr lang="ru-RU" sz="1500" dirty="0" smtClean="0"/>
              <a:t>в </a:t>
            </a:r>
            <a:r>
              <a:rPr lang="ru-RU" sz="1500" dirty="0"/>
              <a:t>мире по численности населения. Россия занимает 10-е место по уровню смертности среди стран мира</a:t>
            </a:r>
            <a:r>
              <a:rPr lang="ru-RU" sz="1500" dirty="0" smtClean="0"/>
              <a:t>.</a:t>
            </a:r>
            <a:endParaRPr lang="ru-RU" sz="1500" dirty="0"/>
          </a:p>
        </p:txBody>
      </p:sp>
      <p:sp>
        <p:nvSpPr>
          <p:cNvPr id="6" name="TextBox 5"/>
          <p:cNvSpPr txBox="1"/>
          <p:nvPr/>
        </p:nvSpPr>
        <p:spPr>
          <a:xfrm>
            <a:off x="183402" y="6402525"/>
            <a:ext cx="4996561" cy="276999"/>
          </a:xfrm>
          <a:prstGeom prst="rect">
            <a:avLst/>
          </a:prstGeom>
          <a:noFill/>
        </p:spPr>
        <p:txBody>
          <a:bodyPr wrap="none" rtlCol="0">
            <a:spAutoFit/>
          </a:bodyPr>
          <a:lstStyle/>
          <a:p>
            <a:r>
              <a:rPr lang="ru-RU" sz="1200" dirty="0">
                <a:solidFill>
                  <a:schemeClr val="bg1">
                    <a:lumMod val="50000"/>
                  </a:schemeClr>
                </a:solidFill>
              </a:rPr>
              <a:t>Источник: Википедия Свободная энциклопедия - https://ru.wikipedia.org/</a:t>
            </a:r>
          </a:p>
        </p:txBody>
      </p:sp>
      <p:sp>
        <p:nvSpPr>
          <p:cNvPr id="2" name="Номер слайда 1"/>
          <p:cNvSpPr>
            <a:spLocks noGrp="1"/>
          </p:cNvSpPr>
          <p:nvPr>
            <p:ph type="sldNum" sz="quarter" idx="12"/>
          </p:nvPr>
        </p:nvSpPr>
        <p:spPr/>
        <p:txBody>
          <a:bodyPr/>
          <a:lstStyle/>
          <a:p>
            <a:fld id="{64E69A2B-7C95-454D-81F9-393F419C4593}" type="slidenum">
              <a:rPr lang="ru-RU" smtClean="0"/>
              <a:t>9</a:t>
            </a:fld>
            <a:endParaRPr lang="ru-RU"/>
          </a:p>
        </p:txBody>
      </p:sp>
    </p:spTree>
    <p:extLst>
      <p:ext uri="{BB962C8B-B14F-4D97-AF65-F5344CB8AC3E}">
        <p14:creationId xmlns:p14="http://schemas.microsoft.com/office/powerpoint/2010/main" val="30658365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90</a:t>
            </a:fld>
            <a:endParaRPr lang="ru-RU"/>
          </a:p>
        </p:txBody>
      </p:sp>
    </p:spTree>
    <p:extLst>
      <p:ext uri="{BB962C8B-B14F-4D97-AF65-F5344CB8AC3E}">
        <p14:creationId xmlns:p14="http://schemas.microsoft.com/office/powerpoint/2010/main" val="40323369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487534240"/>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91</a:t>
            </a:fld>
            <a:endParaRPr lang="ru-RU"/>
          </a:p>
        </p:txBody>
      </p:sp>
    </p:spTree>
    <p:extLst>
      <p:ext uri="{BB962C8B-B14F-4D97-AF65-F5344CB8AC3E}">
        <p14:creationId xmlns:p14="http://schemas.microsoft.com/office/powerpoint/2010/main" val="1781299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908058389"/>
              </p:ext>
            </p:extLst>
          </p:nvPr>
        </p:nvGraphicFramePr>
        <p:xfrm>
          <a:off x="0" y="0"/>
          <a:ext cx="9144000" cy="639165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92</a:t>
            </a:fld>
            <a:endParaRPr lang="ru-RU"/>
          </a:p>
        </p:txBody>
      </p:sp>
    </p:spTree>
    <p:extLst>
      <p:ext uri="{BB962C8B-B14F-4D97-AF65-F5344CB8AC3E}">
        <p14:creationId xmlns:p14="http://schemas.microsoft.com/office/powerpoint/2010/main" val="346615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325206833"/>
              </p:ext>
            </p:extLst>
          </p:nvPr>
        </p:nvGraphicFramePr>
        <p:xfrm>
          <a:off x="0" y="0"/>
          <a:ext cx="9144000" cy="64282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93</a:t>
            </a:fld>
            <a:endParaRPr lang="ru-RU"/>
          </a:p>
        </p:txBody>
      </p:sp>
    </p:spTree>
    <p:extLst>
      <p:ext uri="{BB962C8B-B14F-4D97-AF65-F5344CB8AC3E}">
        <p14:creationId xmlns:p14="http://schemas.microsoft.com/office/powerpoint/2010/main" val="11417860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3989907026"/>
              </p:ext>
            </p:extLst>
          </p:nvPr>
        </p:nvGraphicFramePr>
        <p:xfrm>
          <a:off x="0" y="0"/>
          <a:ext cx="9144000" cy="639165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94</a:t>
            </a:fld>
            <a:endParaRPr lang="ru-RU"/>
          </a:p>
        </p:txBody>
      </p:sp>
    </p:spTree>
    <p:extLst>
      <p:ext uri="{BB962C8B-B14F-4D97-AF65-F5344CB8AC3E}">
        <p14:creationId xmlns:p14="http://schemas.microsoft.com/office/powerpoint/2010/main" val="25130863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760859921"/>
              </p:ext>
            </p:extLst>
          </p:nvPr>
        </p:nvGraphicFramePr>
        <p:xfrm>
          <a:off x="0" y="0"/>
          <a:ext cx="9144000" cy="64190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95</a:t>
            </a:fld>
            <a:endParaRPr lang="ru-RU"/>
          </a:p>
        </p:txBody>
      </p:sp>
    </p:spTree>
    <p:extLst>
      <p:ext uri="{BB962C8B-B14F-4D97-AF65-F5344CB8AC3E}">
        <p14:creationId xmlns:p14="http://schemas.microsoft.com/office/powerpoint/2010/main" val="1581019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671018367"/>
              </p:ext>
            </p:extLst>
          </p:nvPr>
        </p:nvGraphicFramePr>
        <p:xfrm>
          <a:off x="0" y="0"/>
          <a:ext cx="9144000" cy="64282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96</a:t>
            </a:fld>
            <a:endParaRPr lang="ru-RU"/>
          </a:p>
        </p:txBody>
      </p:sp>
    </p:spTree>
    <p:extLst>
      <p:ext uri="{BB962C8B-B14F-4D97-AF65-F5344CB8AC3E}">
        <p14:creationId xmlns:p14="http://schemas.microsoft.com/office/powerpoint/2010/main" val="2364313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287962620"/>
              </p:ext>
            </p:extLst>
          </p:nvPr>
        </p:nvGraphicFramePr>
        <p:xfrm>
          <a:off x="0" y="0"/>
          <a:ext cx="9144000" cy="64465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97</a:t>
            </a:fld>
            <a:endParaRPr lang="ru-RU"/>
          </a:p>
        </p:txBody>
      </p:sp>
    </p:spTree>
    <p:extLst>
      <p:ext uri="{BB962C8B-B14F-4D97-AF65-F5344CB8AC3E}">
        <p14:creationId xmlns:p14="http://schemas.microsoft.com/office/powerpoint/2010/main" val="29385763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423106062"/>
              </p:ext>
            </p:extLst>
          </p:nvPr>
        </p:nvGraphicFramePr>
        <p:xfrm>
          <a:off x="0" y="0"/>
          <a:ext cx="9144000" cy="6400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98</a:t>
            </a:fld>
            <a:endParaRPr lang="ru-RU"/>
          </a:p>
        </p:txBody>
      </p:sp>
    </p:spTree>
    <p:extLst>
      <p:ext uri="{BB962C8B-B14F-4D97-AF65-F5344CB8AC3E}">
        <p14:creationId xmlns:p14="http://schemas.microsoft.com/office/powerpoint/2010/main" val="16278877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660461843"/>
              </p:ext>
            </p:extLst>
          </p:nvPr>
        </p:nvGraphicFramePr>
        <p:xfrm>
          <a:off x="0" y="0"/>
          <a:ext cx="9144000" cy="64282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6378" y="6488668"/>
            <a:ext cx="3669787" cy="276999"/>
          </a:xfrm>
          <a:prstGeom prst="rect">
            <a:avLst/>
          </a:prstGeom>
          <a:noFill/>
        </p:spPr>
        <p:txBody>
          <a:bodyPr wrap="none" rtlCol="0">
            <a:spAutoFit/>
          </a:bodyPr>
          <a:lstStyle/>
          <a:p>
            <a:r>
              <a:rPr lang="ru-RU" sz="1200" dirty="0" smtClean="0">
                <a:solidFill>
                  <a:schemeClr val="bg1">
                    <a:lumMod val="50000"/>
                  </a:schemeClr>
                </a:solidFill>
              </a:rPr>
              <a:t>Источник</a:t>
            </a:r>
            <a:r>
              <a:rPr lang="en-US" sz="1200" dirty="0">
                <a:solidFill>
                  <a:schemeClr val="bg1">
                    <a:lumMod val="50000"/>
                  </a:schemeClr>
                </a:solidFill>
              </a:rPr>
              <a:t>: </a:t>
            </a:r>
            <a:r>
              <a:rPr lang="ru-RU" sz="1200" dirty="0">
                <a:solidFill>
                  <a:schemeClr val="bg1">
                    <a:lumMod val="50000"/>
                  </a:schemeClr>
                </a:solidFill>
              </a:rPr>
              <a:t>Данные со всего </a:t>
            </a:r>
            <a:r>
              <a:rPr lang="ru-RU" sz="1200" dirty="0" smtClean="0">
                <a:solidFill>
                  <a:schemeClr val="bg1">
                    <a:lumMod val="50000"/>
                  </a:schemeClr>
                </a:solidFill>
              </a:rPr>
              <a:t>мира</a:t>
            </a:r>
            <a:r>
              <a:rPr lang="en-US" sz="1200" dirty="0" smtClean="0">
                <a:solidFill>
                  <a:schemeClr val="bg1">
                    <a:lumMod val="50000"/>
                  </a:schemeClr>
                </a:solidFill>
              </a:rPr>
              <a:t> - </a:t>
            </a:r>
            <a:r>
              <a:rPr lang="en-US" sz="1200" dirty="0">
                <a:solidFill>
                  <a:schemeClr val="bg1">
                    <a:lumMod val="50000"/>
                  </a:schemeClr>
                </a:solidFill>
              </a:rPr>
              <a:t>https://knoema.ru/</a:t>
            </a:r>
            <a:endParaRPr lang="ru-RU" sz="1200" dirty="0">
              <a:solidFill>
                <a:schemeClr val="bg1">
                  <a:lumMod val="50000"/>
                </a:schemeClr>
              </a:solidFill>
            </a:endParaRPr>
          </a:p>
        </p:txBody>
      </p:sp>
      <p:sp>
        <p:nvSpPr>
          <p:cNvPr id="2" name="Номер слайда 1"/>
          <p:cNvSpPr>
            <a:spLocks noGrp="1"/>
          </p:cNvSpPr>
          <p:nvPr>
            <p:ph type="sldNum" sz="quarter" idx="12"/>
          </p:nvPr>
        </p:nvSpPr>
        <p:spPr/>
        <p:txBody>
          <a:bodyPr/>
          <a:lstStyle/>
          <a:p>
            <a:fld id="{64E69A2B-7C95-454D-81F9-393F419C4593}" type="slidenum">
              <a:rPr lang="ru-RU" smtClean="0"/>
              <a:t>99</a:t>
            </a:fld>
            <a:endParaRPr lang="ru-RU"/>
          </a:p>
        </p:txBody>
      </p:sp>
    </p:spTree>
    <p:extLst>
      <p:ext uri="{BB962C8B-B14F-4D97-AF65-F5344CB8AC3E}">
        <p14:creationId xmlns:p14="http://schemas.microsoft.com/office/powerpoint/2010/main" val="172431997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1680</TotalTime>
  <Words>4440</Words>
  <Application>Microsoft Office PowerPoint</Application>
  <PresentationFormat>Экран (4:3)</PresentationFormat>
  <Paragraphs>1193</Paragraphs>
  <Slides>152</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152</vt:i4>
      </vt:variant>
    </vt:vector>
  </HeadingPairs>
  <TitlesOfParts>
    <vt:vector size="159" baseType="lpstr">
      <vt:lpstr>Arial</vt:lpstr>
      <vt:lpstr>Calibri</vt:lpstr>
      <vt:lpstr>Calibri Light</vt:lpstr>
      <vt:lpstr>Times New Roman</vt:lpstr>
      <vt:lpstr>Wingdings</vt:lpstr>
      <vt:lpstr>Wingdings 2</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Численность населения Земли</vt:lpstr>
      <vt:lpstr>Презентация PowerPoint</vt:lpstr>
      <vt:lpstr>Презентация PowerPoint</vt:lpstr>
      <vt:lpstr>Презентация PowerPoint</vt:lpstr>
      <vt:lpstr>Презентация PowerPoint</vt:lpstr>
      <vt:lpstr>Презентация PowerPoint</vt:lpstr>
      <vt:lpstr>Карта убыли-прироста населения регионов России в 2018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Сравнительная таблица Юго-Восточной Азии, России, ЕС</vt:lpstr>
      <vt:lpstr>Сравнительная таблица населения Юго-Восточная Азия млн. человек 2018 г.</vt:lpstr>
      <vt:lpstr>Презентация PowerPoint</vt:lpstr>
      <vt:lpstr>Сравнительная таблица ВВП (номинал) млрд. $ США </vt:lpstr>
      <vt:lpstr>Презентация PowerPoint</vt:lpstr>
      <vt:lpstr>Сравнительная таблица Юго-Восточной Азии  ВВП на душу населения 2018 г.</vt:lpstr>
      <vt:lpstr>Презентация PowerPoint</vt:lpstr>
      <vt:lpstr>Сравнительная таблица Юго-Восточной Азии,  площадь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Ассоциация государств Юго-Восточной Азии (АSEАN)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Малайзия – «азиатская Швейцария»</vt:lpstr>
      <vt:lpstr>Малайзия. Административное деление</vt:lpstr>
      <vt:lpstr>Презентация PowerPoint</vt:lpstr>
      <vt:lpstr>Малайзия. Административное деление</vt:lpstr>
      <vt:lpstr>Независимая Малайзия 31.08.1957 г. </vt:lpstr>
      <vt:lpstr>Федерация Малайзия 16.09.1963</vt:lpstr>
      <vt:lpstr>Экономика Малайзии</vt:lpstr>
      <vt:lpstr>Презентация PowerPoint</vt:lpstr>
      <vt:lpstr>Федерация Малайзия 16.09.1963 г.  Премьер-министры:</vt:lpstr>
      <vt:lpstr>МАХАТХИР МОХАМАД</vt:lpstr>
      <vt:lpstr>1981-2003 МАХАТХИР МОХАМАД Анвар Ибрагим (министр финансов)</vt:lpstr>
      <vt:lpstr>1970. Новая экономическая политика (НЭП) 1970-1990</vt:lpstr>
      <vt:lpstr>Свободные экономические зоны</vt:lpstr>
      <vt:lpstr>Закон о свободных зонах (1990)</vt:lpstr>
      <vt:lpstr>Малайзия 1980-1990</vt:lpstr>
      <vt:lpstr>Малайзия  1998 г.  Модель экономического оздоровления</vt:lpstr>
      <vt:lpstr>Малайзия 2000 г.</vt:lpstr>
      <vt:lpstr>Экономическая политика</vt:lpstr>
      <vt:lpstr>Исламские банки</vt:lpstr>
      <vt:lpstr>Исламские банки</vt:lpstr>
      <vt:lpstr>Исламские правила, обязательные в банковской сфере</vt:lpstr>
      <vt:lpstr>Факторы роста экономики</vt:lpstr>
      <vt:lpstr>Факторы роста экономики</vt:lpstr>
      <vt:lpstr>Особенности развития инновационной экономики Малайзии</vt:lpstr>
      <vt:lpstr>Особенности развития инновационной экономики Малайзии</vt:lpstr>
      <vt:lpstr>Новая экономическая модель (2010)</vt:lpstr>
      <vt:lpstr>Главный локомотив роста</vt:lpstr>
      <vt:lpstr>Особенности развития инновационной экономики Малайзии</vt:lpstr>
      <vt:lpstr>Закон об инвестиционных стимулах</vt:lpstr>
      <vt:lpstr>Политика развития СЭЗ</vt:lpstr>
      <vt:lpstr>Презентация PowerPoint</vt:lpstr>
      <vt:lpstr>Малайзия</vt:lpstr>
      <vt:lpstr>Малайзия</vt:lpstr>
      <vt:lpstr>В Малайзии располагаются 27 производств автомобилей и 640 заводов по выпуску автомобильных компонентов и запчастей. В Юго-Восточной Азии индустрия является третьей по величине, в то время как в глобальном масштабе она занимает 23-е место. За один год в стране выпускается более полумиллиона автомобилей. Около 4% (примерно 9 млрд. долларов) всего малазийского ВВП поступают из этого сектора, который также отвечает за обеспечение занятости более 700 тыс. человек.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Alexander Larin</dc:creator>
  <cp:lastModifiedBy>Alexander Larin</cp:lastModifiedBy>
  <cp:revision>146</cp:revision>
  <cp:lastPrinted>2019-11-06T08:34:12Z</cp:lastPrinted>
  <dcterms:created xsi:type="dcterms:W3CDTF">2019-10-24T09:59:35Z</dcterms:created>
  <dcterms:modified xsi:type="dcterms:W3CDTF">2019-11-07T07:26:54Z</dcterms:modified>
</cp:coreProperties>
</file>